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84" r:id="rId3"/>
    <p:sldId id="291" r:id="rId4"/>
    <p:sldId id="325" r:id="rId5"/>
    <p:sldId id="347" r:id="rId6"/>
    <p:sldId id="348" r:id="rId7"/>
    <p:sldId id="346" r:id="rId8"/>
    <p:sldId id="333" r:id="rId9"/>
    <p:sldId id="344" r:id="rId10"/>
    <p:sldId id="349" r:id="rId11"/>
    <p:sldId id="336" r:id="rId12"/>
    <p:sldId id="334" r:id="rId13"/>
    <p:sldId id="332" r:id="rId14"/>
    <p:sldId id="296" r:id="rId15"/>
    <p:sldId id="321" r:id="rId16"/>
    <p:sldId id="322" r:id="rId17"/>
    <p:sldId id="327" r:id="rId18"/>
    <p:sldId id="338" r:id="rId19"/>
    <p:sldId id="329" r:id="rId20"/>
    <p:sldId id="330" r:id="rId21"/>
    <p:sldId id="339" r:id="rId22"/>
    <p:sldId id="345" r:id="rId23"/>
    <p:sldId id="341" r:id="rId24"/>
  </p:sldIdLst>
  <p:sldSz cx="9144000" cy="6858000" type="screen4x3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9A5"/>
    <a:srgbClr val="FFD5EA"/>
    <a:srgbClr val="FFB3D9"/>
    <a:srgbClr val="FFA1D0"/>
    <a:srgbClr val="BFE115"/>
    <a:srgbClr val="06AE16"/>
    <a:srgbClr val="F7FCD8"/>
    <a:srgbClr val="E9F797"/>
    <a:srgbClr val="07C919"/>
    <a:srgbClr val="B0CB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84" autoAdjust="0"/>
    <p:restoredTop sz="94564" autoAdjust="0"/>
  </p:normalViewPr>
  <p:slideViewPr>
    <p:cSldViewPr>
      <p:cViewPr>
        <p:scale>
          <a:sx n="100" d="100"/>
          <a:sy n="100" d="100"/>
        </p:scale>
        <p:origin x="-2082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Diagramm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52600905487326888"/>
          <c:y val="0"/>
          <c:w val="0.42049537830720024"/>
          <c:h val="0.8931802857976086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FF00"/>
            </a:solidFill>
          </c:spPr>
          <c:invertIfNegative val="0"/>
          <c:dLbls>
            <c:dLbl>
              <c:idx val="12"/>
              <c:layout>
                <c:manualLayout>
                  <c:x val="-8.3161615666488428E-2"/>
                  <c:y val="-4.4377272723743172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56%</a:t>
                    </a:r>
                  </a:p>
                </c:rich>
              </c:tx>
              <c:spPr>
                <a:noFill/>
                <a:ln w="381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'[Diagramm in Microsoft PowerPoint]Tabelle1'!$A$2:$A$15</c:f>
              <c:strCache>
                <c:ptCount val="13"/>
                <c:pt idx="0">
                  <c:v>Nicht akzeptiert im persönlichen / beruflichen Umfeld</c:v>
                </c:pt>
                <c:pt idx="1">
                  <c:v>Andere Gründe</c:v>
                </c:pt>
                <c:pt idx="2">
                  <c:v>Zu wenig wichtig</c:v>
                </c:pt>
                <c:pt idx="3">
                  <c:v>Vergesslichkeit</c:v>
                </c:pt>
                <c:pt idx="4">
                  <c:v>Nicht alle im Haushalt machen mit</c:v>
                </c:pt>
                <c:pt idx="5">
                  <c:v>Es benötigt zu viel Zeit</c:v>
                </c:pt>
                <c:pt idx="6">
                  <c:v>Aus Gewohnheit</c:v>
                </c:pt>
                <c:pt idx="7">
                  <c:v>Es ist nicht klar, wie es funktioniert</c:v>
                </c:pt>
                <c:pt idx="8">
                  <c:v>Zu teuer</c:v>
                </c:pt>
                <c:pt idx="9">
                  <c:v>Bequemlichkeit</c:v>
                </c:pt>
                <c:pt idx="10">
                  <c:v>Umständlich</c:v>
                </c:pt>
                <c:pt idx="11">
                  <c:v>Fehlendes Wissen</c:v>
                </c:pt>
                <c:pt idx="12">
                  <c:v>Fehlende Möglichkeiten/Alternativen</c:v>
                </c:pt>
              </c:strCache>
            </c:strRef>
          </c:cat>
          <c:val>
            <c:numRef>
              <c:f>'[Diagramm in Microsoft PowerPoint]Tabelle1'!$B$2:$B$15</c:f>
              <c:numCache>
                <c:formatCode>0%</c:formatCode>
                <c:ptCount val="14"/>
                <c:pt idx="0">
                  <c:v>0.03</c:v>
                </c:pt>
                <c:pt idx="1">
                  <c:v>0.06</c:v>
                </c:pt>
                <c:pt idx="2">
                  <c:v>7.0000000000000007E-2</c:v>
                </c:pt>
                <c:pt idx="3">
                  <c:v>0.09</c:v>
                </c:pt>
                <c:pt idx="4">
                  <c:v>0.09</c:v>
                </c:pt>
                <c:pt idx="5">
                  <c:v>0.10299999999999999</c:v>
                </c:pt>
                <c:pt idx="6">
                  <c:v>0.11</c:v>
                </c:pt>
                <c:pt idx="7">
                  <c:v>0.12</c:v>
                </c:pt>
                <c:pt idx="8">
                  <c:v>0.128</c:v>
                </c:pt>
                <c:pt idx="9">
                  <c:v>0.27</c:v>
                </c:pt>
                <c:pt idx="10">
                  <c:v>0.27</c:v>
                </c:pt>
                <c:pt idx="11">
                  <c:v>0.35</c:v>
                </c:pt>
                <c:pt idx="12">
                  <c:v>0.56000000000000005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424320"/>
        <c:axId val="211692928"/>
      </c:barChart>
      <c:catAx>
        <c:axId val="164424320"/>
        <c:scaling>
          <c:orientation val="minMax"/>
        </c:scaling>
        <c:delete val="0"/>
        <c:axPos val="l"/>
        <c:majorTickMark val="none"/>
        <c:minorTickMark val="none"/>
        <c:tickLblPos val="low"/>
        <c:spPr>
          <a:ln>
            <a:solidFill>
              <a:schemeClr val="bg1">
                <a:lumMod val="95000"/>
              </a:schemeClr>
            </a:solidFill>
          </a:ln>
        </c:spPr>
        <c:crossAx val="211692928"/>
        <c:crosses val="autoZero"/>
        <c:auto val="1"/>
        <c:lblAlgn val="ctr"/>
        <c:lblOffset val="200"/>
        <c:noMultiLvlLbl val="0"/>
      </c:catAx>
      <c:valAx>
        <c:axId val="211692928"/>
        <c:scaling>
          <c:orientation val="minMax"/>
          <c:max val="0.60000000000000009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644243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solidFill>
            <a:schemeClr val="bg1"/>
          </a:solidFill>
          <a:latin typeface="Source Sans Variable Semibold" pitchFamily="34" charset="0"/>
        </a:defRPr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0"/>
          </a:xfrm>
          <a:prstGeom prst="rect">
            <a:avLst/>
          </a:prstGeom>
        </p:spPr>
        <p:txBody>
          <a:bodyPr vert="horz" lIns="93708" tIns="46854" rIns="93708" bIns="46854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7" cy="511730"/>
          </a:xfrm>
          <a:prstGeom prst="rect">
            <a:avLst/>
          </a:prstGeom>
        </p:spPr>
        <p:txBody>
          <a:bodyPr vert="horz" lIns="93708" tIns="46854" rIns="93708" bIns="46854" rtlCol="0"/>
          <a:lstStyle>
            <a:lvl1pPr algn="r">
              <a:defRPr sz="1200"/>
            </a:lvl1pPr>
          </a:lstStyle>
          <a:p>
            <a:fld id="{4E3E2DCA-E64B-44FD-A6DB-E27DB61C37AB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08" tIns="46854" rIns="93708" bIns="4685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3708" tIns="46854" rIns="93708" bIns="4685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1730"/>
          </a:xfrm>
          <a:prstGeom prst="rect">
            <a:avLst/>
          </a:prstGeom>
        </p:spPr>
        <p:txBody>
          <a:bodyPr vert="horz" lIns="93708" tIns="46854" rIns="93708" bIns="46854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1730"/>
          </a:xfrm>
          <a:prstGeom prst="rect">
            <a:avLst/>
          </a:prstGeom>
        </p:spPr>
        <p:txBody>
          <a:bodyPr vert="horz" lIns="93708" tIns="46854" rIns="93708" bIns="46854" rtlCol="0" anchor="b"/>
          <a:lstStyle>
            <a:lvl1pPr algn="r">
              <a:defRPr sz="1200"/>
            </a:lvl1pPr>
          </a:lstStyle>
          <a:p>
            <a:fld id="{D741CE8E-584E-411B-8A10-83CC4841D77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1721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8" name="Rechteck 7"/>
          <p:cNvSpPr/>
          <p:nvPr userDrawn="1"/>
        </p:nvSpPr>
        <p:spPr>
          <a:xfrm>
            <a:off x="0" y="0"/>
            <a:ext cx="118762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feld 8"/>
          <p:cNvSpPr txBox="1"/>
          <p:nvPr userDrawn="1"/>
        </p:nvSpPr>
        <p:spPr>
          <a:xfrm>
            <a:off x="183736" y="6161237"/>
            <a:ext cx="843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1000" dirty="0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Erika </a:t>
            </a:r>
            <a:r>
              <a:rPr lang="de-CH" sz="1000" dirty="0" err="1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Knüsel</a:t>
            </a:r>
            <a:endParaRPr lang="de-CH" sz="1000" dirty="0" smtClean="0">
              <a:solidFill>
                <a:schemeClr val="bg1">
                  <a:lumMod val="50000"/>
                </a:schemeClr>
              </a:solidFill>
              <a:latin typeface="Frutiger Light Condensed" panose="020B0406020504020204" pitchFamily="34" charset="0"/>
            </a:endParaRPr>
          </a:p>
          <a:p>
            <a:pPr algn="ctr"/>
            <a:r>
              <a:rPr lang="de-CH" sz="1000" dirty="0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Ulrich </a:t>
            </a:r>
            <a:r>
              <a:rPr lang="de-CH" sz="1000" dirty="0" err="1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Scholbe</a:t>
            </a:r>
            <a:endParaRPr lang="de-CH" sz="1050" dirty="0">
              <a:solidFill>
                <a:schemeClr val="bg1">
                  <a:lumMod val="50000"/>
                </a:schemeClr>
              </a:solidFill>
              <a:latin typeface="Frutiger Light Condensed" panose="020B0406020504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235032" y="5215720"/>
            <a:ext cx="792205" cy="9618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1050" dirty="0" err="1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Repair</a:t>
            </a:r>
            <a:r>
              <a:rPr lang="de-CH" sz="1050" dirty="0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-Café </a:t>
            </a:r>
          </a:p>
          <a:p>
            <a:pPr algn="ctr"/>
            <a:r>
              <a:rPr lang="de-CH" sz="1050" dirty="0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am</a:t>
            </a:r>
            <a:r>
              <a:rPr lang="de-CH" sz="1050" baseline="0" dirty="0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 </a:t>
            </a:r>
          </a:p>
          <a:p>
            <a:pPr algn="ctr"/>
            <a:r>
              <a:rPr lang="de-CH" sz="1050" dirty="0" err="1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Climate</a:t>
            </a:r>
            <a:r>
              <a:rPr lang="de-CH" sz="1050" dirty="0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 Lab</a:t>
            </a:r>
          </a:p>
          <a:p>
            <a:pPr algn="ctr"/>
            <a:r>
              <a:rPr lang="de-CH" sz="1050" dirty="0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13.10.2023</a:t>
            </a:r>
          </a:p>
          <a:p>
            <a:pPr algn="ctr"/>
            <a:r>
              <a:rPr lang="de-CH" sz="1050" dirty="0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HSLU</a:t>
            </a:r>
            <a:r>
              <a:rPr lang="de-CH" sz="1050" baseline="0" dirty="0" smtClean="0">
                <a:solidFill>
                  <a:schemeClr val="bg1">
                    <a:lumMod val="50000"/>
                  </a:schemeClr>
                </a:solidFill>
                <a:latin typeface="Frutiger Light Condensed" panose="020B0406020504020204" pitchFamily="34" charset="0"/>
              </a:rPr>
              <a:t> Horw</a:t>
            </a:r>
            <a:endParaRPr lang="de-CH" sz="1050" dirty="0">
              <a:solidFill>
                <a:schemeClr val="bg1">
                  <a:lumMod val="50000"/>
                </a:schemeClr>
              </a:solidFill>
              <a:latin typeface="Frutiger Light Condensed" panose="020B0406020504020204" pitchFamily="34" charset="0"/>
            </a:endParaRPr>
          </a:p>
          <a:p>
            <a:pPr algn="ctr"/>
            <a:endParaRPr lang="de-CH" sz="400" dirty="0" smtClean="0">
              <a:solidFill>
                <a:schemeClr val="bg1">
                  <a:lumMod val="50000"/>
                </a:schemeClr>
              </a:solidFill>
              <a:latin typeface="Frutiger Light Condensed" panose="020B0406020504020204" pitchFamily="34" charset="0"/>
            </a:endParaRP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1F7F6-5CDD-4374-911C-CA9BBC0CCDBF}" type="datetime1">
              <a:rPr lang="de-CH" smtClean="0"/>
              <a:t>13.02.2025</a:t>
            </a:fld>
            <a:endParaRPr lang="de-CH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CE651D7-C75F-45CA-9ACF-9298340FD9F0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8" y="4163893"/>
            <a:ext cx="826148" cy="101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93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E2743-C239-4619-8D5C-3A859DACFC52}" type="datetime1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733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D5631-C478-4C24-991A-01737202E562}" type="datetime1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50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1494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7114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2518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0731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8563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826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6323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370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184068" y="6345324"/>
            <a:ext cx="2133600" cy="365125"/>
          </a:xfrm>
        </p:spPr>
        <p:txBody>
          <a:bodyPr/>
          <a:lstStyle/>
          <a:p>
            <a:fld id="{034AE253-9E9B-4D60-BB5E-32CDD541152A}" type="datetime1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-</a:t>
            </a:r>
            <a:fld id="{CCE651D7-C75F-45CA-9ACF-9298340FD9F0}" type="slidenum">
              <a:rPr lang="de-CH" smtClean="0"/>
              <a:pPr/>
              <a:t>‹Nr.›</a:t>
            </a:fld>
            <a:r>
              <a:rPr lang="de-CH" dirty="0" smtClean="0"/>
              <a:t>-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6611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3911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90098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2223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1392-70FB-4B07-BAFC-430CB24EB4AD}" type="datetime1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349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E515-A8AC-48A1-9761-C81B55DABFA8}" type="datetime1">
              <a:rPr lang="de-CH" smtClean="0"/>
              <a:t>13.02.2025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716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F5F9-60CC-4BFA-8A7B-68D1C20972A4}" type="datetime1">
              <a:rPr lang="de-CH" smtClean="0"/>
              <a:t>13.02.2025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625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7EEF-4CE9-4474-8A07-F329DA76F29F}" type="datetime1">
              <a:rPr lang="de-CH" smtClean="0"/>
              <a:t>13.02.2025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842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7944A-A4A0-4E5A-9381-513AD6CA995D}" type="datetime1">
              <a:rPr lang="de-CH" smtClean="0"/>
              <a:t>13.02.2025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405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9C10E-572C-4A54-B582-4CC1DE8D11B4}" type="datetime1">
              <a:rPr lang="de-CH" smtClean="0"/>
              <a:t>13.02.2025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74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E1440-1F58-4A22-8862-FED5B6532258}" type="datetime1">
              <a:rPr lang="de-CH" smtClean="0"/>
              <a:t>13.02.2025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764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1F7F6-5CDD-4374-911C-CA9BBC0CCDBF}" type="datetime1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118762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feld 8"/>
          <p:cNvSpPr txBox="1"/>
          <p:nvPr userDrawn="1"/>
        </p:nvSpPr>
        <p:spPr>
          <a:xfrm>
            <a:off x="141257" y="6013157"/>
            <a:ext cx="97975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Variable Light" pitchFamily="34" charset="0"/>
              </a:rPr>
              <a:t>Repair</a:t>
            </a:r>
            <a:r>
              <a:rPr lang="de-CH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Variable Light" pitchFamily="34" charset="0"/>
              </a:rPr>
              <a:t>-Café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Variable Light" pitchFamily="34" charset="0"/>
              </a:rPr>
              <a:t>Ulrich </a:t>
            </a:r>
            <a:r>
              <a:rPr lang="de-CH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Variable Light" pitchFamily="34" charset="0"/>
              </a:rPr>
              <a:t>Scholbe</a:t>
            </a:r>
            <a:endParaRPr lang="de-CH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Source Sans Variable Light" pitchFamily="34" charset="0"/>
            </a:endParaRPr>
          </a:p>
          <a:p>
            <a:pPr algn="ctr"/>
            <a:r>
              <a:rPr lang="de-CH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Variable Light" pitchFamily="34" charset="0"/>
              </a:rPr>
              <a:t>13.2.2025</a:t>
            </a:r>
          </a:p>
          <a:p>
            <a:pPr algn="ctr"/>
            <a:r>
              <a:rPr lang="de-CH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Variable Light" pitchFamily="34" charset="0"/>
              </a:rPr>
              <a:t>HSLU</a:t>
            </a:r>
            <a:endParaRPr lang="de-CH" sz="1050" dirty="0">
              <a:solidFill>
                <a:schemeClr val="tx1">
                  <a:lumMod val="75000"/>
                  <a:lumOff val="25000"/>
                </a:schemeClr>
              </a:solidFill>
              <a:latin typeface="Source Sans Variable Light" pitchFamily="34" charset="0"/>
            </a:endParaRPr>
          </a:p>
          <a:p>
            <a:pPr algn="ctr"/>
            <a:endParaRPr lang="de-CH" sz="400" dirty="0" smtClean="0">
              <a:solidFill>
                <a:schemeClr val="bg1">
                  <a:lumMod val="50000"/>
                </a:schemeClr>
              </a:solidFill>
              <a:latin typeface="Frutiger Light Condensed" panose="020B040602050402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8" y="4961330"/>
            <a:ext cx="826148" cy="1012436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Source Sans 3 SemiBold" panose="020B0303030403020204" pitchFamily="34" charset="0"/>
              </a:defRPr>
            </a:lvl1pPr>
          </a:lstStyle>
          <a:p>
            <a:r>
              <a:rPr lang="de-CH" dirty="0" smtClean="0"/>
              <a:t>-</a:t>
            </a:r>
            <a:fld id="{CCE651D7-C75F-45CA-9ACF-9298340FD9F0}" type="slidenum">
              <a:rPr lang="de-CH" smtClean="0"/>
              <a:pPr/>
              <a:t>‹Nr.›</a:t>
            </a:fld>
            <a:r>
              <a:rPr lang="de-CH" dirty="0" smtClean="0"/>
              <a:t>-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2647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CDE5E-4E91-4A38-B455-A92C15A5B305}" type="datetimeFigureOut">
              <a:rPr lang="de-CH" smtClean="0"/>
              <a:t>13.02.2025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15E4D-82A3-471E-9522-2C5BA15A01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8791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repair-cafe.ch/" TargetMode="External"/><Relationship Id="rId5" Type="http://schemas.openxmlformats.org/officeDocument/2006/relationships/hyperlink" Target="http://www.repair-cafe-kriens.ch/" TargetMode="External"/><Relationship Id="rId4" Type="http://schemas.openxmlformats.org/officeDocument/2006/relationships/hyperlink" Target="http://www.repair-cafe-luzern.ch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pair-cafe-luzern.ch/" TargetMode="External"/><Relationship Id="rId7" Type="http://schemas.openxmlformats.org/officeDocument/2006/relationships/image" Target="../media/image43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repair-cafe.ch/" TargetMode="External"/><Relationship Id="rId4" Type="http://schemas.openxmlformats.org/officeDocument/2006/relationships/hyperlink" Target="http://www.repair-cafe-kriens.ch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hyperlink" Target="http://www.repair-cafe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2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microsoft.com/office/2007/relationships/hdphoto" Target="../media/hdphoto4.wdp"/><Relationship Id="rId2" Type="http://schemas.openxmlformats.org/officeDocument/2006/relationships/image" Target="../media/image19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5" Type="http://schemas.microsoft.com/office/2007/relationships/hdphoto" Target="../media/hdphoto3.wdp"/><Relationship Id="rId10" Type="http://schemas.openxmlformats.org/officeDocument/2006/relationships/image" Target="../media/image26.png"/><Relationship Id="rId19" Type="http://schemas.microsoft.com/office/2007/relationships/hdphoto" Target="../media/hdphoto5.wdp"/><Relationship Id="rId4" Type="http://schemas.openxmlformats.org/officeDocument/2006/relationships/image" Target="../media/image21.png"/><Relationship Id="rId9" Type="http://schemas.openxmlformats.org/officeDocument/2006/relationships/image" Target="../media/image25.png"/><Relationship Id="rId1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www.reparatur-initiativen.de/seite/statisti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-22176" y="0"/>
            <a:ext cx="916617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3" name="Rechteck 2"/>
          <p:cNvSpPr/>
          <p:nvPr/>
        </p:nvSpPr>
        <p:spPr>
          <a:xfrm>
            <a:off x="2303748" y="596873"/>
            <a:ext cx="6818076" cy="959919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CCE651D7-C75F-45CA-9ACF-9298340FD9F0}" type="slidenum">
              <a:rPr lang="de-CH" smtClean="0"/>
              <a:t>1</a:t>
            </a:fld>
            <a:endParaRPr lang="de-CH" dirty="0"/>
          </a:p>
        </p:txBody>
      </p:sp>
      <p:sp>
        <p:nvSpPr>
          <p:cNvPr id="22" name="Textfeld 21"/>
          <p:cNvSpPr txBox="1"/>
          <p:nvPr/>
        </p:nvSpPr>
        <p:spPr>
          <a:xfrm>
            <a:off x="2327508" y="558983"/>
            <a:ext cx="6624228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latin typeface="Source Sans Variable Black" pitchFamily="34" charset="0"/>
              </a:rPr>
              <a:t>Repair</a:t>
            </a:r>
            <a:r>
              <a:rPr lang="de-DE" sz="3600" dirty="0" smtClean="0">
                <a:latin typeface="Source Sans Variable Black" pitchFamily="34" charset="0"/>
              </a:rPr>
              <a:t>-Café</a:t>
            </a:r>
          </a:p>
          <a:p>
            <a:r>
              <a:rPr lang="de-DE" sz="2000" dirty="0" smtClean="0">
                <a:latin typeface="Source Sans Variable Semibold" pitchFamily="34" charset="0"/>
              </a:rPr>
              <a:t>‚Reparieren statt wegwerfen‘</a:t>
            </a:r>
          </a:p>
          <a:p>
            <a:endParaRPr lang="de-DE" sz="2000" dirty="0" smtClean="0">
              <a:latin typeface="Frutiger Ultra Black" panose="020B0902020504020204" pitchFamily="34" charset="0"/>
            </a:endParaRPr>
          </a:p>
          <a:p>
            <a:pPr>
              <a:lnSpc>
                <a:spcPct val="150000"/>
              </a:lnSpc>
            </a:pPr>
            <a:endParaRPr lang="de-CH" dirty="0" smtClean="0">
              <a:latin typeface="Frutiger Ultra Black" panose="020B0902020504020204" pitchFamily="34" charset="0"/>
            </a:endParaRPr>
          </a:p>
          <a:p>
            <a:pPr>
              <a:lnSpc>
                <a:spcPct val="150000"/>
              </a:lnSpc>
            </a:pPr>
            <a:endParaRPr lang="de-CH" dirty="0" smtClean="0">
              <a:latin typeface="Frutiger Ultra Black" panose="020B0902020504020204" pitchFamily="34" charset="0"/>
            </a:endParaRPr>
          </a:p>
          <a:p>
            <a:pPr>
              <a:lnSpc>
                <a:spcPct val="150000"/>
              </a:lnSpc>
            </a:pPr>
            <a:endParaRPr lang="de-CH" dirty="0">
              <a:latin typeface="Frutiger Ultra Black" panose="020B0902020504020204" pitchFamily="34" charset="0"/>
            </a:endParaRPr>
          </a:p>
          <a:p>
            <a:pPr>
              <a:lnSpc>
                <a:spcPct val="150000"/>
              </a:lnSpc>
            </a:pPr>
            <a:endParaRPr lang="de-CH" dirty="0" smtClean="0">
              <a:latin typeface="Frutiger Ultra Black" panose="020B0902020504020204" pitchFamily="34" charset="0"/>
            </a:endParaRPr>
          </a:p>
          <a:p>
            <a:pPr>
              <a:lnSpc>
                <a:spcPct val="150000"/>
              </a:lnSpc>
            </a:pPr>
            <a:endParaRPr lang="de-CH" dirty="0" smtClean="0">
              <a:latin typeface="Frutiger Ultra Black" panose="020B090202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de-CH" sz="1400" dirty="0" smtClean="0">
                <a:latin typeface="Source Sans Variable Semibold" pitchFamily="34" charset="0"/>
              </a:rPr>
              <a:t>HSLU Workshop 13.2.2025 – 16 Uhr</a:t>
            </a:r>
            <a:endParaRPr lang="de-CH" sz="1400" dirty="0">
              <a:latin typeface="Source Sans Variable Semibold" pitchFamily="34" charset="0"/>
            </a:endParaRPr>
          </a:p>
          <a:p>
            <a:r>
              <a:rPr lang="de-CH" sz="2000" dirty="0">
                <a:latin typeface="Source Sans Variable Semibold" pitchFamily="34" charset="0"/>
              </a:rPr>
              <a:t>Modul ‘Nachhaltiger Konsum’</a:t>
            </a:r>
          </a:p>
          <a:p>
            <a:endParaRPr lang="de-DE" dirty="0" smtClean="0">
              <a:latin typeface="Source Sans Variable Semibold" pitchFamily="34" charset="0"/>
            </a:endParaRPr>
          </a:p>
          <a:p>
            <a:r>
              <a:rPr lang="de-CH" sz="1400" dirty="0" smtClean="0">
                <a:latin typeface="Source Sans Variable Semibold" pitchFamily="34" charset="0"/>
              </a:rPr>
              <a:t>Ulrich </a:t>
            </a:r>
            <a:r>
              <a:rPr lang="de-CH" sz="1400" dirty="0" err="1" smtClean="0">
                <a:latin typeface="Source Sans Variable Semibold" pitchFamily="34" charset="0"/>
              </a:rPr>
              <a:t>Scholbe</a:t>
            </a:r>
            <a:endParaRPr lang="de-CH" sz="1400" dirty="0">
              <a:latin typeface="Source Sans Variable Semibold" pitchFamily="34" charset="0"/>
            </a:endParaRPr>
          </a:p>
          <a:p>
            <a:endParaRPr lang="de-CH" sz="300" dirty="0" smtClean="0">
              <a:latin typeface="Source Sans Variable Semibold" pitchFamily="34" charset="0"/>
            </a:endParaRPr>
          </a:p>
          <a:p>
            <a:r>
              <a:rPr lang="de-CH" sz="1400" dirty="0" smtClean="0">
                <a:latin typeface="Source Sans Variable Light" pitchFamily="34" charset="0"/>
              </a:rPr>
              <a:t>Ehrenamtliche </a:t>
            </a:r>
            <a:r>
              <a:rPr lang="de-CH" sz="1400" dirty="0">
                <a:latin typeface="Source Sans Variable Light" pitchFamily="34" charset="0"/>
              </a:rPr>
              <a:t>Mitarbeiter </a:t>
            </a:r>
            <a:r>
              <a:rPr lang="de-CH" sz="1400" dirty="0" err="1">
                <a:latin typeface="Source Sans Variable Light" pitchFamily="34" charset="0"/>
              </a:rPr>
              <a:t>Repair</a:t>
            </a:r>
            <a:r>
              <a:rPr lang="de-CH" sz="1400" dirty="0">
                <a:latin typeface="Source Sans Variable Light" pitchFamily="34" charset="0"/>
              </a:rPr>
              <a:t>-Café </a:t>
            </a:r>
            <a:r>
              <a:rPr lang="de-CH" sz="1400" dirty="0" smtClean="0">
                <a:latin typeface="Source Sans Variable Light" pitchFamily="34" charset="0"/>
              </a:rPr>
              <a:t>Luzern/Kriens und Tüftelwerk</a:t>
            </a:r>
            <a:endParaRPr lang="de-CH" sz="1400" dirty="0">
              <a:latin typeface="Source Sans Variable Light" pitchFamily="34" charset="0"/>
            </a:endParaRPr>
          </a:p>
          <a:p>
            <a:endParaRPr lang="de-CH" sz="1400" dirty="0">
              <a:latin typeface="Frutiger Ultra Black" panose="020B0902020504020204" pitchFamily="34" charset="0"/>
            </a:endParaRPr>
          </a:p>
          <a:p>
            <a:endParaRPr lang="de-CH" sz="2800" dirty="0" smtClean="0">
              <a:latin typeface="Frutiger Ultra Black" panose="020B0902020504020204" pitchFamily="34" charset="0"/>
            </a:endParaRPr>
          </a:p>
          <a:p>
            <a:endParaRPr lang="de-CH" sz="2400" dirty="0">
              <a:latin typeface="Frutiger Ultra Black" panose="020B0902020504020204" pitchFamily="34" charset="0"/>
            </a:endParaRPr>
          </a:p>
        </p:txBody>
      </p:sp>
      <p:pic>
        <p:nvPicPr>
          <p:cNvPr id="3074" name="Picture 2" descr="C:\Users\uscho\Documents\Uli\Repair_Café_Kriens\Events\2024_01_26_Eröffnung\2024_01_26_Eröffnung_Fotos\2024_01_26_Repair_Café_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3" b="15826"/>
          <a:stretch/>
        </p:blipFill>
        <p:spPr bwMode="auto">
          <a:xfrm>
            <a:off x="2331065" y="1695811"/>
            <a:ext cx="5004556" cy="212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96872"/>
            <a:ext cx="1296144" cy="1078471"/>
          </a:xfrm>
          <a:prstGeom prst="rect">
            <a:avLst/>
          </a:prstGeom>
        </p:spPr>
      </p:pic>
      <p:grpSp>
        <p:nvGrpSpPr>
          <p:cNvPr id="12" name="Gruppieren 11"/>
          <p:cNvGrpSpPr/>
          <p:nvPr/>
        </p:nvGrpSpPr>
        <p:grpSpPr>
          <a:xfrm>
            <a:off x="4701820" y="5401324"/>
            <a:ext cx="2633801" cy="1018367"/>
            <a:chOff x="4152838" y="5226496"/>
            <a:chExt cx="2633801" cy="1018367"/>
          </a:xfrm>
        </p:grpSpPr>
        <p:sp>
          <p:nvSpPr>
            <p:cNvPr id="13" name="Textfeld 12"/>
            <p:cNvSpPr txBox="1"/>
            <p:nvPr/>
          </p:nvSpPr>
          <p:spPr>
            <a:xfrm>
              <a:off x="4152838" y="5229200"/>
              <a:ext cx="168667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CH" sz="1100" dirty="0">
                  <a:latin typeface="Source Sans Variable Semibold" pitchFamily="34" charset="0"/>
                </a:rPr>
                <a:t>Infos unter</a:t>
              </a:r>
            </a:p>
            <a:p>
              <a:pPr algn="r"/>
              <a:r>
                <a:rPr lang="de-CH" sz="1100" dirty="0">
                  <a:latin typeface="Source Sans Variable Light" pitchFamily="34" charset="0"/>
                  <a:hlinkClick r:id="rId4"/>
                </a:rPr>
                <a:t>www.repair-cafe-luzern.ch</a:t>
              </a:r>
              <a:endParaRPr lang="de-CH" sz="1100" dirty="0">
                <a:latin typeface="Source Sans Variable Light" pitchFamily="34" charset="0"/>
              </a:endParaRPr>
            </a:p>
            <a:p>
              <a:pPr algn="r"/>
              <a:r>
                <a:rPr lang="de-CH" sz="1100" dirty="0">
                  <a:latin typeface="Source Sans Variable Light" pitchFamily="34" charset="0"/>
                  <a:hlinkClick r:id="rId5"/>
                </a:rPr>
                <a:t>www.repair-cafe-kriens.ch</a:t>
              </a:r>
              <a:endParaRPr lang="de-CH" sz="1100" dirty="0">
                <a:latin typeface="Source Sans Variable Light" pitchFamily="34" charset="0"/>
              </a:endParaRPr>
            </a:p>
            <a:p>
              <a:pPr algn="r"/>
              <a:r>
                <a:rPr lang="de-CH" sz="1100" dirty="0">
                  <a:latin typeface="Source Sans Variable Light" pitchFamily="34" charset="0"/>
                  <a:hlinkClick r:id="rId6"/>
                </a:rPr>
                <a:t>www.repair-cafe.ch</a:t>
              </a:r>
              <a:endParaRPr lang="de-CH" sz="1100" dirty="0">
                <a:latin typeface="Source Sans Variable Light" pitchFamily="34" charset="0"/>
              </a:endParaRPr>
            </a:p>
            <a:p>
              <a:pPr algn="ctr"/>
              <a:endParaRPr lang="de-CH" sz="1600" b="1" dirty="0" smtClean="0">
                <a:latin typeface="Bahnschrift SemiLight SemiConde" panose="020B0502040204020203" pitchFamily="34" charset="0"/>
              </a:endParaRP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7034" y="5226496"/>
              <a:ext cx="869605" cy="88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112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3313675" y="2744924"/>
            <a:ext cx="4472217" cy="3492388"/>
            <a:chOff x="3313675" y="2744924"/>
            <a:chExt cx="4472217" cy="3492388"/>
          </a:xfrm>
        </p:grpSpPr>
        <p:sp>
          <p:nvSpPr>
            <p:cNvPr id="78" name="Rechteck 77"/>
            <p:cNvSpPr/>
            <p:nvPr/>
          </p:nvSpPr>
          <p:spPr>
            <a:xfrm>
              <a:off x="3959932" y="2744924"/>
              <a:ext cx="3825960" cy="3492388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5098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" name="Rechteck 1"/>
            <p:cNvSpPr/>
            <p:nvPr/>
          </p:nvSpPr>
          <p:spPr>
            <a:xfrm>
              <a:off x="4843308" y="4545124"/>
              <a:ext cx="953852" cy="15121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" name="Ellipse 2"/>
            <p:cNvSpPr/>
            <p:nvPr/>
          </p:nvSpPr>
          <p:spPr>
            <a:xfrm>
              <a:off x="4172333" y="4882321"/>
              <a:ext cx="360040" cy="36004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>
                  <a:solidFill>
                    <a:schemeClr val="tx1"/>
                  </a:solidFill>
                </a:rPr>
                <a:t>R</a:t>
              </a:r>
            </a:p>
          </p:txBody>
        </p:sp>
        <p:sp>
          <p:nvSpPr>
            <p:cNvPr id="17" name="Ellipse 16"/>
            <p:cNvSpPr/>
            <p:nvPr/>
          </p:nvSpPr>
          <p:spPr>
            <a:xfrm>
              <a:off x="4172333" y="3645024"/>
              <a:ext cx="360040" cy="36004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>
                  <a:solidFill>
                    <a:schemeClr val="tx1"/>
                  </a:solidFill>
                </a:rPr>
                <a:t>R</a:t>
              </a:r>
              <a:endParaRPr lang="de-CH" sz="9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4854341" y="2922857"/>
              <a:ext cx="953852" cy="15121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6031440" y="3825044"/>
              <a:ext cx="360040" cy="36004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smtClean="0">
                  <a:solidFill>
                    <a:schemeClr val="tx1"/>
                  </a:solidFill>
                </a:rPr>
                <a:t>B</a:t>
              </a:r>
              <a:endParaRPr lang="de-CH" dirty="0">
                <a:solidFill>
                  <a:schemeClr val="tx1"/>
                </a:solidFill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6031440" y="4882321"/>
              <a:ext cx="360040" cy="36004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smtClean="0">
                  <a:solidFill>
                    <a:schemeClr val="tx1"/>
                  </a:solidFill>
                </a:rPr>
                <a:t>B</a:t>
              </a:r>
              <a:endParaRPr lang="de-CH" dirty="0">
                <a:solidFill>
                  <a:schemeClr val="tx1"/>
                </a:solidFill>
              </a:endParaRPr>
            </a:p>
          </p:txBody>
        </p:sp>
        <p:sp>
          <p:nvSpPr>
            <p:cNvPr id="76" name="Textfeld 75"/>
            <p:cNvSpPr txBox="1"/>
            <p:nvPr/>
          </p:nvSpPr>
          <p:spPr>
            <a:xfrm>
              <a:off x="4843308" y="2922857"/>
              <a:ext cx="5998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smtClean="0">
                  <a:latin typeface="Frutiger" panose="020B0500000000000000" pitchFamily="34" charset="0"/>
                </a:rPr>
                <a:t>Tisch 1</a:t>
              </a:r>
              <a:endParaRPr lang="de-CH" sz="1100" dirty="0">
                <a:latin typeface="Frutiger" panose="020B0500000000000000" pitchFamily="34" charset="0"/>
              </a:endParaRP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4873280" y="4562701"/>
              <a:ext cx="79060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smtClean="0">
                  <a:latin typeface="Frutiger" panose="020B0500000000000000" pitchFamily="34" charset="0"/>
                </a:rPr>
                <a:t>…Tisch 10</a:t>
              </a:r>
              <a:endParaRPr lang="de-CH" sz="1100" dirty="0">
                <a:latin typeface="Frutiger" panose="020B0500000000000000" pitchFamily="34" charset="0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3922" y="5116560"/>
              <a:ext cx="554362" cy="886979"/>
            </a:xfrm>
            <a:prstGeom prst="rect">
              <a:avLst/>
            </a:prstGeom>
          </p:spPr>
        </p:pic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9964" y="3293761"/>
              <a:ext cx="474019" cy="384545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3675" y="4028589"/>
              <a:ext cx="959843" cy="860187"/>
            </a:xfrm>
            <a:prstGeom prst="rect">
              <a:avLst/>
            </a:prstGeom>
          </p:spPr>
        </p:pic>
      </p:grp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10</a:t>
            </a:fld>
            <a:endParaRPr lang="de-CH"/>
          </a:p>
        </p:txBody>
      </p:sp>
      <p:sp>
        <p:nvSpPr>
          <p:cNvPr id="10" name="Textfeld 9"/>
          <p:cNvSpPr txBox="1"/>
          <p:nvPr/>
        </p:nvSpPr>
        <p:spPr>
          <a:xfrm>
            <a:off x="1994324" y="1268760"/>
            <a:ext cx="714967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Reparier-</a:t>
            </a:r>
            <a:r>
              <a:rPr lang="de-DE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 und </a:t>
            </a:r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Sozialevent</a:t>
            </a:r>
            <a:r>
              <a:rPr lang="de-DE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	</a:t>
            </a:r>
          </a:p>
        </p:txBody>
      </p:sp>
      <p:grpSp>
        <p:nvGrpSpPr>
          <p:cNvPr id="34" name="Gruppieren 33"/>
          <p:cNvGrpSpPr/>
          <p:nvPr/>
        </p:nvGrpSpPr>
        <p:grpSpPr>
          <a:xfrm>
            <a:off x="4352353" y="4005064"/>
            <a:ext cx="1866365" cy="877257"/>
            <a:chOff x="4352353" y="4005064"/>
            <a:chExt cx="1866365" cy="877257"/>
          </a:xfrm>
        </p:grpSpPr>
        <p:cxnSp>
          <p:nvCxnSpPr>
            <p:cNvPr id="51" name="Gerade Verbindung mit Pfeil 50"/>
            <p:cNvCxnSpPr>
              <a:endCxn id="20" idx="0"/>
            </p:cNvCxnSpPr>
            <p:nvPr/>
          </p:nvCxnSpPr>
          <p:spPr>
            <a:xfrm flipH="1">
              <a:off x="6211460" y="4185084"/>
              <a:ext cx="7258" cy="697237"/>
            </a:xfrm>
            <a:prstGeom prst="straightConnector1">
              <a:avLst/>
            </a:prstGeom>
            <a:ln w="28575">
              <a:solidFill>
                <a:srgbClr val="FF616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/>
            <p:cNvCxnSpPr>
              <a:stCxn id="17" idx="4"/>
              <a:endCxn id="3" idx="0"/>
            </p:cNvCxnSpPr>
            <p:nvPr/>
          </p:nvCxnSpPr>
          <p:spPr>
            <a:xfrm>
              <a:off x="4352353" y="4005064"/>
              <a:ext cx="0" cy="877257"/>
            </a:xfrm>
            <a:prstGeom prst="straightConnector1">
              <a:avLst/>
            </a:prstGeom>
            <a:ln w="28575">
              <a:solidFill>
                <a:srgbClr val="FF616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ieren 23"/>
          <p:cNvGrpSpPr/>
          <p:nvPr/>
        </p:nvGrpSpPr>
        <p:grpSpPr>
          <a:xfrm>
            <a:off x="1712758" y="3429000"/>
            <a:ext cx="1332148" cy="2264967"/>
            <a:chOff x="1712758" y="3429000"/>
            <a:chExt cx="1332148" cy="2264967"/>
          </a:xfrm>
        </p:grpSpPr>
        <p:sp>
          <p:nvSpPr>
            <p:cNvPr id="64" name="Ellipse 63"/>
            <p:cNvSpPr/>
            <p:nvPr/>
          </p:nvSpPr>
          <p:spPr>
            <a:xfrm>
              <a:off x="1972054" y="3917206"/>
              <a:ext cx="360040" cy="36004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>
                  <a:solidFill>
                    <a:schemeClr val="tx1"/>
                  </a:solidFill>
                </a:rPr>
                <a:t>R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1957609" y="4640121"/>
              <a:ext cx="360040" cy="36004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>
                  <a:solidFill>
                    <a:schemeClr val="tx1"/>
                  </a:solidFill>
                </a:rPr>
                <a:t>R</a:t>
              </a:r>
            </a:p>
          </p:txBody>
        </p:sp>
        <p:sp>
          <p:nvSpPr>
            <p:cNvPr id="66" name="Ellipse 65"/>
            <p:cNvSpPr/>
            <p:nvPr/>
          </p:nvSpPr>
          <p:spPr>
            <a:xfrm>
              <a:off x="2569640" y="4304792"/>
              <a:ext cx="360040" cy="36004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smtClean="0">
                  <a:solidFill>
                    <a:schemeClr val="tx1"/>
                  </a:solidFill>
                </a:rPr>
                <a:t>R</a:t>
              </a:r>
              <a:endParaRPr lang="de-CH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67" name="Gerade Verbindung mit Pfeil 66"/>
            <p:cNvCxnSpPr>
              <a:stCxn id="64" idx="4"/>
              <a:endCxn id="65" idx="0"/>
            </p:cNvCxnSpPr>
            <p:nvPr/>
          </p:nvCxnSpPr>
          <p:spPr>
            <a:xfrm flipH="1">
              <a:off x="2137629" y="4277246"/>
              <a:ext cx="14445" cy="362875"/>
            </a:xfrm>
            <a:prstGeom prst="straightConnector1">
              <a:avLst/>
            </a:prstGeom>
            <a:ln w="28575">
              <a:solidFill>
                <a:srgbClr val="FF616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mit Pfeil 67"/>
            <p:cNvCxnSpPr>
              <a:stCxn id="66" idx="3"/>
              <a:endCxn id="65" idx="7"/>
            </p:cNvCxnSpPr>
            <p:nvPr/>
          </p:nvCxnSpPr>
          <p:spPr>
            <a:xfrm flipH="1">
              <a:off x="2264922" y="4612105"/>
              <a:ext cx="357445" cy="80743"/>
            </a:xfrm>
            <a:prstGeom prst="straightConnector1">
              <a:avLst/>
            </a:prstGeom>
            <a:ln w="28575">
              <a:solidFill>
                <a:srgbClr val="FF616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mit Pfeil 68"/>
            <p:cNvCxnSpPr>
              <a:stCxn id="64" idx="6"/>
              <a:endCxn id="66" idx="1"/>
            </p:cNvCxnSpPr>
            <p:nvPr/>
          </p:nvCxnSpPr>
          <p:spPr>
            <a:xfrm>
              <a:off x="2332094" y="4097226"/>
              <a:ext cx="290273" cy="260293"/>
            </a:xfrm>
            <a:prstGeom prst="straightConnector1">
              <a:avLst/>
            </a:prstGeom>
            <a:ln w="28575">
              <a:solidFill>
                <a:srgbClr val="FF616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Ellipse 69"/>
            <p:cNvSpPr/>
            <p:nvPr/>
          </p:nvSpPr>
          <p:spPr>
            <a:xfrm>
              <a:off x="2442347" y="5012178"/>
              <a:ext cx="360040" cy="36004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>
                  <a:solidFill>
                    <a:schemeClr val="tx1"/>
                  </a:solidFill>
                </a:rPr>
                <a:t>R</a:t>
              </a:r>
            </a:p>
          </p:txBody>
        </p:sp>
        <p:sp>
          <p:nvSpPr>
            <p:cNvPr id="71" name="Ellipse 70"/>
            <p:cNvSpPr/>
            <p:nvPr/>
          </p:nvSpPr>
          <p:spPr>
            <a:xfrm>
              <a:off x="1712758" y="3677743"/>
              <a:ext cx="1332148" cy="2016224"/>
            </a:xfrm>
            <a:prstGeom prst="ellipse">
              <a:avLst/>
            </a:prstGeom>
            <a:solidFill>
              <a:schemeClr val="accent4">
                <a:lumMod val="75000"/>
                <a:alpha val="25098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72" name="Gerade Verbindung mit Pfeil 71"/>
            <p:cNvCxnSpPr>
              <a:stCxn id="70" idx="2"/>
              <a:endCxn id="65" idx="5"/>
            </p:cNvCxnSpPr>
            <p:nvPr/>
          </p:nvCxnSpPr>
          <p:spPr>
            <a:xfrm flipH="1" flipV="1">
              <a:off x="2264922" y="4947434"/>
              <a:ext cx="177425" cy="244764"/>
            </a:xfrm>
            <a:prstGeom prst="straightConnector1">
              <a:avLst/>
            </a:prstGeom>
            <a:ln w="28575">
              <a:solidFill>
                <a:srgbClr val="FF616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994325" y="3429000"/>
              <a:ext cx="7633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dirty="0">
                  <a:solidFill>
                    <a:schemeClr val="accent2">
                      <a:lumMod val="75000"/>
                    </a:schemeClr>
                  </a:solidFill>
                  <a:latin typeface="Source Sans Variable Semibold" pitchFamily="34" charset="0"/>
                </a:rPr>
                <a:t>Freizeit</a:t>
              </a:r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76213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</a:t>
            </a:r>
            <a:r>
              <a:rPr lang="de-CH" sz="2400" dirty="0">
                <a:latin typeface="Source Sans Variable Black" pitchFamily="34" charset="0"/>
              </a:rPr>
              <a:t> </a:t>
            </a:r>
            <a:r>
              <a:rPr lang="de-CH" sz="2400" dirty="0" smtClean="0">
                <a:latin typeface="Source Sans Variable Black" pitchFamily="34" charset="0"/>
              </a:rPr>
              <a:t>- Setting</a:t>
            </a:r>
            <a:endParaRPr lang="de-CH" sz="2400" dirty="0">
              <a:latin typeface="Source Sans Variable Black" pitchFamily="34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2759496" y="152636"/>
            <a:ext cx="6250532" cy="2812087"/>
            <a:chOff x="2759496" y="152636"/>
            <a:chExt cx="6250532" cy="2812087"/>
          </a:xfrm>
        </p:grpSpPr>
        <p:grpSp>
          <p:nvGrpSpPr>
            <p:cNvPr id="30" name="Gruppieren 29"/>
            <p:cNvGrpSpPr/>
            <p:nvPr/>
          </p:nvGrpSpPr>
          <p:grpSpPr>
            <a:xfrm>
              <a:off x="2759496" y="2127683"/>
              <a:ext cx="5340896" cy="837040"/>
              <a:chOff x="2759496" y="2127683"/>
              <a:chExt cx="5340896" cy="837040"/>
            </a:xfrm>
          </p:grpSpPr>
          <p:sp>
            <p:nvSpPr>
              <p:cNvPr id="14" name="Textfeld 13"/>
              <p:cNvSpPr txBox="1"/>
              <p:nvPr/>
            </p:nvSpPr>
            <p:spPr>
              <a:xfrm>
                <a:off x="6316706" y="2133726"/>
                <a:ext cx="1783686" cy="83099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3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ource Sans Variable Semibold" pitchFamily="34" charset="0"/>
                  </a:rPr>
                  <a:t>B</a:t>
                </a:r>
                <a:r>
                  <a:rPr lang="de-DE" sz="16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ource Sans Variable Semibold" pitchFamily="34" charset="0"/>
                  </a:rPr>
                  <a:t>esucher</a:t>
                </a:r>
                <a:br>
                  <a:rPr lang="de-DE" sz="16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ource Sans Variable Semibold" pitchFamily="34" charset="0"/>
                  </a:rPr>
                </a:br>
                <a:r>
                  <a:rPr lang="de-DE" sz="16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ource Sans Variable Semibold" pitchFamily="34" charset="0"/>
                  </a:rPr>
                  <a:t>(ca. 30-60/Event):</a:t>
                </a: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>
                <a:off x="2759496" y="2127683"/>
                <a:ext cx="1772876" cy="83099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3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ource Sans Variable Semibold" pitchFamily="34" charset="0"/>
                  </a:rPr>
                  <a:t>R</a:t>
                </a:r>
                <a:r>
                  <a:rPr lang="de-DE" sz="16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Source Sans Variable Semibold" pitchFamily="34" charset="0"/>
                  </a:rPr>
                  <a:t>eparateur/in (ca. 10-15/Event):</a:t>
                </a:r>
              </a:p>
            </p:txBody>
          </p:sp>
        </p:grpSp>
        <p:pic>
          <p:nvPicPr>
            <p:cNvPr id="52" name="Picture 6" descr="C:\Users\uscho\Documents\Uli\Repair_Café\Fotos\Bourbaki_2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1756" y="152636"/>
              <a:ext cx="2448272" cy="18362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uppieren 25"/>
          <p:cNvGrpSpPr/>
          <p:nvPr/>
        </p:nvGrpSpPr>
        <p:grpSpPr>
          <a:xfrm>
            <a:off x="4479646" y="3508028"/>
            <a:ext cx="3057574" cy="2634010"/>
            <a:chOff x="4479646" y="3508028"/>
            <a:chExt cx="3057574" cy="2634010"/>
          </a:xfrm>
        </p:grpSpPr>
        <p:grpSp>
          <p:nvGrpSpPr>
            <p:cNvPr id="33" name="Gruppieren 32"/>
            <p:cNvGrpSpPr/>
            <p:nvPr/>
          </p:nvGrpSpPr>
          <p:grpSpPr>
            <a:xfrm>
              <a:off x="4479646" y="3508028"/>
              <a:ext cx="1604521" cy="1973200"/>
              <a:chOff x="4479646" y="3508028"/>
              <a:chExt cx="1604521" cy="1973200"/>
            </a:xfrm>
          </p:grpSpPr>
          <p:cxnSp>
            <p:nvCxnSpPr>
              <p:cNvPr id="29" name="Gerade Verbindung mit Pfeil 28"/>
              <p:cNvCxnSpPr/>
              <p:nvPr/>
            </p:nvCxnSpPr>
            <p:spPr>
              <a:xfrm>
                <a:off x="4532373" y="3915054"/>
                <a:ext cx="1499067" cy="18002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olid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mit Pfeil 31"/>
              <p:cNvCxnSpPr>
                <a:endCxn id="19" idx="1"/>
              </p:cNvCxnSpPr>
              <p:nvPr/>
            </p:nvCxnSpPr>
            <p:spPr>
              <a:xfrm>
                <a:off x="5626511" y="3508028"/>
                <a:ext cx="457656" cy="36974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mit Pfeil 34"/>
              <p:cNvCxnSpPr/>
              <p:nvPr/>
            </p:nvCxnSpPr>
            <p:spPr>
              <a:xfrm flipV="1">
                <a:off x="4532372" y="3508028"/>
                <a:ext cx="575904" cy="31701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 Verbindung mit Pfeil 42"/>
              <p:cNvCxnSpPr>
                <a:endCxn id="20" idx="2"/>
              </p:cNvCxnSpPr>
              <p:nvPr/>
            </p:nvCxnSpPr>
            <p:spPr>
              <a:xfrm>
                <a:off x="4532373" y="5056153"/>
                <a:ext cx="1499067" cy="61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olid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mit Pfeil 44"/>
              <p:cNvCxnSpPr/>
              <p:nvPr/>
            </p:nvCxnSpPr>
            <p:spPr>
              <a:xfrm flipV="1">
                <a:off x="5491380" y="5169772"/>
                <a:ext cx="570259" cy="31145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 Verbindung mit Pfeil 48"/>
              <p:cNvCxnSpPr>
                <a:stCxn id="3" idx="5"/>
              </p:cNvCxnSpPr>
              <p:nvPr/>
            </p:nvCxnSpPr>
            <p:spPr>
              <a:xfrm>
                <a:off x="4479646" y="5189634"/>
                <a:ext cx="618379" cy="2882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Gerade Verbindung mit Pfeil 53"/>
            <p:cNvCxnSpPr/>
            <p:nvPr/>
          </p:nvCxnSpPr>
          <p:spPr>
            <a:xfrm>
              <a:off x="6690279" y="5859088"/>
              <a:ext cx="71356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6602349" y="5865039"/>
              <a:ext cx="934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dirty="0" smtClean="0">
                  <a:solidFill>
                    <a:srgbClr val="FF0000"/>
                  </a:solidFill>
                  <a:latin typeface="Source Sans Variable Semibold" pitchFamily="34" charset="0"/>
                </a:rPr>
                <a:t>Interaktion</a:t>
              </a:r>
              <a:endParaRPr lang="de-CH" sz="1200" dirty="0">
                <a:solidFill>
                  <a:srgbClr val="FF0000"/>
                </a:solidFill>
                <a:latin typeface="Source Sans Variable Semibold" pitchFamily="34" charset="0"/>
              </a:endParaRP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43508" y="3589275"/>
            <a:ext cx="1708912" cy="1746215"/>
            <a:chOff x="6643508" y="3589275"/>
            <a:chExt cx="1708912" cy="1746215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6643508" y="3898359"/>
              <a:ext cx="1568489" cy="1437131"/>
              <a:chOff x="6643508" y="3898359"/>
              <a:chExt cx="1568489" cy="1437131"/>
            </a:xfrm>
          </p:grpSpPr>
          <p:pic>
            <p:nvPicPr>
              <p:cNvPr id="7" name="Grafik 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55539" y="3898359"/>
                <a:ext cx="956458" cy="644015"/>
              </a:xfrm>
              <a:prstGeom prst="rect">
                <a:avLst/>
              </a:prstGeom>
            </p:spPr>
          </p:pic>
          <p:sp>
            <p:nvSpPr>
              <p:cNvPr id="21" name="Ellipse 20"/>
              <p:cNvSpPr/>
              <p:nvPr/>
            </p:nvSpPr>
            <p:spPr>
              <a:xfrm>
                <a:off x="6657953" y="4252535"/>
                <a:ext cx="360040" cy="36004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dirty="0" smtClean="0">
                    <a:solidFill>
                      <a:schemeClr val="tx1"/>
                    </a:solidFill>
                  </a:rPr>
                  <a:t>B</a:t>
                </a:r>
                <a:endParaRPr lang="de-CH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6643508" y="4975450"/>
                <a:ext cx="360040" cy="36004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dirty="0">
                    <a:solidFill>
                      <a:schemeClr val="tx1"/>
                    </a:solidFill>
                  </a:rPr>
                  <a:t>B</a:t>
                </a:r>
              </a:p>
            </p:txBody>
          </p:sp>
          <p:sp>
            <p:nvSpPr>
              <p:cNvPr id="23" name="Ellipse 22"/>
              <p:cNvSpPr/>
              <p:nvPr/>
            </p:nvSpPr>
            <p:spPr>
              <a:xfrm>
                <a:off x="7255539" y="4640121"/>
                <a:ext cx="360040" cy="36004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dirty="0">
                    <a:solidFill>
                      <a:schemeClr val="tx1"/>
                    </a:solidFill>
                  </a:rPr>
                  <a:t>B</a:t>
                </a:r>
              </a:p>
            </p:txBody>
          </p:sp>
          <p:cxnSp>
            <p:nvCxnSpPr>
              <p:cNvPr id="53" name="Gerade Verbindung mit Pfeil 52"/>
              <p:cNvCxnSpPr>
                <a:stCxn id="21" idx="4"/>
                <a:endCxn id="22" idx="0"/>
              </p:cNvCxnSpPr>
              <p:nvPr/>
            </p:nvCxnSpPr>
            <p:spPr>
              <a:xfrm flipH="1">
                <a:off x="6823528" y="4612575"/>
                <a:ext cx="14445" cy="362875"/>
              </a:xfrm>
              <a:prstGeom prst="straightConnector1">
                <a:avLst/>
              </a:prstGeom>
              <a:ln w="28575">
                <a:solidFill>
                  <a:srgbClr val="FF616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 Verbindung mit Pfeil 55"/>
              <p:cNvCxnSpPr>
                <a:stCxn id="23" idx="3"/>
                <a:endCxn id="22" idx="7"/>
              </p:cNvCxnSpPr>
              <p:nvPr/>
            </p:nvCxnSpPr>
            <p:spPr>
              <a:xfrm flipH="1">
                <a:off x="6950821" y="4947434"/>
                <a:ext cx="357445" cy="80743"/>
              </a:xfrm>
              <a:prstGeom prst="straightConnector1">
                <a:avLst/>
              </a:prstGeom>
              <a:ln w="28575">
                <a:solidFill>
                  <a:srgbClr val="FF616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 Verbindung mit Pfeil 60"/>
              <p:cNvCxnSpPr>
                <a:stCxn id="21" idx="6"/>
                <a:endCxn id="23" idx="1"/>
              </p:cNvCxnSpPr>
              <p:nvPr/>
            </p:nvCxnSpPr>
            <p:spPr>
              <a:xfrm>
                <a:off x="7017993" y="4432555"/>
                <a:ext cx="290273" cy="260293"/>
              </a:xfrm>
              <a:prstGeom prst="straightConnector1">
                <a:avLst/>
              </a:prstGeom>
              <a:ln w="28575">
                <a:solidFill>
                  <a:srgbClr val="FF616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feld 56"/>
            <p:cNvSpPr txBox="1"/>
            <p:nvPr/>
          </p:nvSpPr>
          <p:spPr>
            <a:xfrm>
              <a:off x="7127405" y="3589275"/>
              <a:ext cx="12250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dirty="0" smtClean="0">
                  <a:solidFill>
                    <a:schemeClr val="accent2">
                      <a:lumMod val="75000"/>
                    </a:schemeClr>
                  </a:solidFill>
                  <a:latin typeface="Source Sans Variable Semibold" pitchFamily="34" charset="0"/>
                </a:rPr>
                <a:t>Wartebereich</a:t>
              </a:r>
              <a:endParaRPr lang="de-CH" sz="1400" dirty="0">
                <a:solidFill>
                  <a:schemeClr val="accent2">
                    <a:lumMod val="75000"/>
                  </a:schemeClr>
                </a:solidFill>
                <a:latin typeface="Source Sans Variable Semibold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273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11</a:t>
            </a:fld>
            <a:endParaRPr lang="de-CH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72" y="1670599"/>
            <a:ext cx="2211660" cy="2225312"/>
          </a:xfrm>
          <a:prstGeom prst="rect">
            <a:avLst/>
          </a:prstGeom>
        </p:spPr>
      </p:pic>
      <p:pic>
        <p:nvPicPr>
          <p:cNvPr id="6" name="Picture 6" descr="C:\Users\uscho\Documents\Uli\Repair_Café\Fotos\Bourbaki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032" y="4617132"/>
            <a:ext cx="2448272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cho\Documents\Uli\Repair_Café\Fotos\Bourbaki\Repair_Café_Bourbaki_Technik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180" y="4473116"/>
            <a:ext cx="2782603" cy="185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cho\Documents\Uli\Repair_Café\Events\2023_06_16_Kriens_Summer_Special\2023_07_14_Repair_Café_Kriens_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542" y="1232756"/>
            <a:ext cx="415154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 - Impressionen</a:t>
            </a:r>
            <a:endParaRPr lang="de-CH" sz="2400" dirty="0">
              <a:latin typeface="Source Sans Variable Black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58149" y="3898488"/>
            <a:ext cx="1541129" cy="205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70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cho\Documents\Uli\Repair_Café\Schulen\2023_03_28_Unterlöchli_Schule_Nachhaltigkeitswoche\Fotos\IMG_5055_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41528"/>
            <a:ext cx="3060451" cy="406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12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370" y="3372337"/>
            <a:ext cx="1918986" cy="1420957"/>
          </a:xfrm>
          <a:prstGeom prst="rect">
            <a:avLst/>
          </a:prstGeom>
        </p:spPr>
      </p:pic>
      <p:pic>
        <p:nvPicPr>
          <p:cNvPr id="2050" name="Picture 2" descr="C:\Users\uscho\Documents\Uli\Repair_Café\Events\2023_09_07_Step_into_action_Horw\IMG_5587_b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4" t="3527" r="19495" b="3316"/>
          <a:stretch/>
        </p:blipFill>
        <p:spPr bwMode="auto">
          <a:xfrm>
            <a:off x="1467272" y="1270107"/>
            <a:ext cx="3677776" cy="189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cho\Documents\Uli\Repair_Café\Events\2023_04_05_Kanti_Beromünster\Fotos\IMG_508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8" t="6020" r="4417" b="20226"/>
          <a:stretch/>
        </p:blipFill>
        <p:spPr bwMode="auto">
          <a:xfrm>
            <a:off x="2166132" y="4881916"/>
            <a:ext cx="2563731" cy="178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cho\Documents\Uli\Repair_Café\Events\2022_09_29_HTA_Horw\IMG_465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9" b="12726"/>
          <a:stretch/>
        </p:blipFill>
        <p:spPr bwMode="auto">
          <a:xfrm>
            <a:off x="5292080" y="5313715"/>
            <a:ext cx="2333447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r="11922"/>
          <a:stretch/>
        </p:blipFill>
        <p:spPr>
          <a:xfrm>
            <a:off x="1583668" y="3358992"/>
            <a:ext cx="1656184" cy="132856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 - Impressionen (Schulen)</a:t>
            </a:r>
            <a:endParaRPr lang="de-CH" sz="2400" dirty="0">
              <a:latin typeface="Source Sans Variable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14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13</a:t>
            </a:fld>
            <a:endParaRPr lang="de-CH"/>
          </a:p>
        </p:txBody>
      </p:sp>
      <p:sp>
        <p:nvSpPr>
          <p:cNvPr id="12" name="Textfeld 11"/>
          <p:cNvSpPr txBox="1"/>
          <p:nvPr/>
        </p:nvSpPr>
        <p:spPr>
          <a:xfrm>
            <a:off x="1547664" y="1167132"/>
            <a:ext cx="7596336" cy="2072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tabLst>
                <a:tab pos="1704975" algn="l"/>
              </a:tabLst>
            </a:pPr>
            <a:r>
              <a:rPr lang="de-CH" sz="1600" dirty="0" smtClean="0">
                <a:latin typeface="Source Sans 3 SemiBold" panose="020B0303030403020204" pitchFamily="34" charset="0"/>
              </a:rPr>
              <a:t>Anzahl:</a:t>
            </a:r>
            <a:r>
              <a:rPr lang="de-CH" sz="1600" dirty="0">
                <a:latin typeface="Source Sans Variable" pitchFamily="34" charset="0"/>
              </a:rPr>
              <a:t>	</a:t>
            </a:r>
            <a:r>
              <a:rPr lang="de-CH" sz="1600" dirty="0" smtClean="0">
                <a:latin typeface="Source Sans Variable" pitchFamily="34" charset="0"/>
              </a:rPr>
              <a:t>mehr als 60 Ehrenamtliche</a:t>
            </a:r>
            <a:endParaRPr lang="de-CH" sz="1600" dirty="0">
              <a:latin typeface="Source Sans Variable" pitchFamily="34" charset="0"/>
            </a:endParaRPr>
          </a:p>
          <a:p>
            <a:pPr>
              <a:spcBef>
                <a:spcPts val="400"/>
              </a:spcBef>
              <a:tabLst>
                <a:tab pos="1704975" algn="l"/>
              </a:tabLst>
            </a:pPr>
            <a:r>
              <a:rPr lang="de-CH" sz="1600" dirty="0">
                <a:latin typeface="Source Sans 3 SemiBold" panose="020B0303030403020204" pitchFamily="34" charset="0"/>
              </a:rPr>
              <a:t>Alter:</a:t>
            </a:r>
            <a:r>
              <a:rPr lang="de-CH" sz="1600" dirty="0" smtClean="0">
                <a:latin typeface="Source Sans Variable" pitchFamily="34" charset="0"/>
              </a:rPr>
              <a:t>	15-80 Jahre (mehrheitlich Pensionäre)</a:t>
            </a:r>
          </a:p>
          <a:p>
            <a:pPr>
              <a:spcBef>
                <a:spcPts val="400"/>
              </a:spcBef>
              <a:tabLst>
                <a:tab pos="1704975" algn="l"/>
              </a:tabLst>
            </a:pPr>
            <a:r>
              <a:rPr lang="de-CH" sz="1600" dirty="0">
                <a:latin typeface="Source Sans 3 SemiBold" panose="020B0303030403020204" pitchFamily="34" charset="0"/>
              </a:rPr>
              <a:t>Profil:</a:t>
            </a:r>
            <a:r>
              <a:rPr lang="de-CH" sz="1600" dirty="0" smtClean="0">
                <a:latin typeface="Source Sans Variable" pitchFamily="34" charset="0"/>
              </a:rPr>
              <a:t>	Fachleute (Elektro, Mechanik, Textil..), engagierte Bastler</a:t>
            </a:r>
            <a:endParaRPr lang="de-CH" sz="1600" dirty="0">
              <a:latin typeface="Source Sans Variable" pitchFamily="34" charset="0"/>
            </a:endParaRPr>
          </a:p>
          <a:p>
            <a:pPr>
              <a:spcBef>
                <a:spcPts val="400"/>
              </a:spcBef>
              <a:tabLst>
                <a:tab pos="1704975" algn="l"/>
              </a:tabLst>
            </a:pPr>
            <a:r>
              <a:rPr lang="de-CH" sz="1600" dirty="0">
                <a:latin typeface="Source Sans 3 SemiBold" panose="020B0303030403020204" pitchFamily="34" charset="0"/>
              </a:rPr>
              <a:t>Motivation:</a:t>
            </a:r>
            <a:r>
              <a:rPr lang="de-CH" sz="1600" dirty="0" smtClean="0">
                <a:latin typeface="Source Sans Variable" pitchFamily="34" charset="0"/>
              </a:rPr>
              <a:t>	‘gemeinsam und praktisch etwas gegen die 	Wegwerfmentalität 	unternehmen’, ‘Sinnvolle Tätigkeit’, ‘Freude helfen zu können’</a:t>
            </a:r>
          </a:p>
          <a:p>
            <a:pPr>
              <a:spcBef>
                <a:spcPts val="400"/>
              </a:spcBef>
              <a:tabLst>
                <a:tab pos="1704975" algn="l"/>
              </a:tabLst>
            </a:pPr>
            <a:r>
              <a:rPr lang="de-CH" sz="1600" dirty="0">
                <a:latin typeface="Source Sans 3 SemiBold" panose="020B0303030403020204" pitchFamily="34" charset="0"/>
              </a:rPr>
              <a:t>Organisation:</a:t>
            </a:r>
            <a:r>
              <a:rPr lang="de-CH" sz="1600" dirty="0">
                <a:latin typeface="Source Sans Variable" pitchFamily="34" charset="0"/>
              </a:rPr>
              <a:t>	</a:t>
            </a:r>
            <a:r>
              <a:rPr lang="de-CH" sz="1600" dirty="0" smtClean="0">
                <a:latin typeface="Source Sans Variable" pitchFamily="34" charset="0"/>
              </a:rPr>
              <a:t>Verein (ohne Mitgliedsbeiträge), Events ca. alle 14 Tage </a:t>
            </a:r>
          </a:p>
          <a:p>
            <a:pPr>
              <a:spcBef>
                <a:spcPts val="400"/>
              </a:spcBef>
              <a:tabLst>
                <a:tab pos="1704975" algn="l"/>
              </a:tabLst>
            </a:pPr>
            <a:r>
              <a:rPr lang="de-CH" sz="1600" dirty="0">
                <a:latin typeface="Source Sans 3 SemiBold" panose="020B0303030403020204" pitchFamily="34" charset="0"/>
              </a:rPr>
              <a:t>Unterstützung:</a:t>
            </a:r>
            <a:r>
              <a:rPr lang="de-CH" sz="1600" dirty="0" smtClean="0">
                <a:latin typeface="Source Sans Variable" pitchFamily="34" charset="0"/>
              </a:rPr>
              <a:t>	durch Stadt/Gemeinde, Sponsoren, SKS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76213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 – Mitarbeiter </a:t>
            </a:r>
            <a:r>
              <a:rPr lang="de-CH" sz="2400" dirty="0" smtClean="0">
                <a:latin typeface="Source Sans 3 Light" panose="020B0303030403020204" pitchFamily="34" charset="0"/>
              </a:rPr>
              <a:t>(Luzern, Kriens, Horw)</a:t>
            </a:r>
            <a:endParaRPr lang="de-CH" sz="2400" dirty="0">
              <a:latin typeface="Source Sans 3 Light" panose="020B030303040302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187624" y="3429000"/>
            <a:ext cx="7956376" cy="2481807"/>
            <a:chOff x="1187624" y="3429000"/>
            <a:chExt cx="7956376" cy="2481807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1000"/>
                      </a14:imgEffect>
                      <a14:imgEffect>
                        <a14:brightnessContrast bright="-5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3429000"/>
              <a:ext cx="7956376" cy="2225047"/>
            </a:xfrm>
            <a:prstGeom prst="rect">
              <a:avLst/>
            </a:prstGeom>
          </p:spPr>
        </p:pic>
        <p:sp>
          <p:nvSpPr>
            <p:cNvPr id="2" name="Textfeld 1"/>
            <p:cNvSpPr txBox="1"/>
            <p:nvPr/>
          </p:nvSpPr>
          <p:spPr>
            <a:xfrm>
              <a:off x="7344308" y="5664586"/>
              <a:ext cx="16097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000" dirty="0" smtClean="0">
                  <a:latin typeface="Source Sans 3 Light" panose="020B0303030403020204" pitchFamily="34" charset="0"/>
                </a:rPr>
                <a:t>Vereinsausflug Luzern, 2019</a:t>
              </a:r>
              <a:endParaRPr lang="de-CH" sz="1000" dirty="0">
                <a:latin typeface="Source Sans 3 Light" panose="020B03030304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715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14</a:t>
            </a:fld>
            <a:endParaRPr lang="de-CH"/>
          </a:p>
        </p:txBody>
      </p:sp>
      <p:sp>
        <p:nvSpPr>
          <p:cNvPr id="11" name="Textfeld 10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 - Besucher</a:t>
            </a:r>
            <a:endParaRPr lang="de-CH" sz="2400" dirty="0">
              <a:latin typeface="Source Sans Variable Black" pitchFamily="34" charset="0"/>
            </a:endParaRPr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1691680" y="1844824"/>
            <a:ext cx="7056784" cy="3636404"/>
          </a:xfrm>
        </p:spPr>
        <p:txBody>
          <a:bodyPr>
            <a:noAutofit/>
          </a:bodyPr>
          <a:lstStyle/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ein hohes Nachhaltigkeitsbewusstsein haben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noch eine ‚Reparaturkultur‘ kennen </a:t>
            </a:r>
            <a:r>
              <a:rPr lang="de-DE" sz="1800" b="1" dirty="0">
                <a:latin typeface="Source Sans Variable Semibold" pitchFamily="34" charset="0"/>
              </a:rPr>
              <a:t>und nicht gleich alles </a:t>
            </a:r>
            <a:r>
              <a:rPr lang="de-DE" sz="1800" b="1" dirty="0" smtClean="0">
                <a:latin typeface="Source Sans Variable Semibold" pitchFamily="34" charset="0"/>
              </a:rPr>
              <a:t>‚entsorgen‘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sich </a:t>
            </a:r>
            <a:r>
              <a:rPr lang="de-DE" sz="1800" b="1" dirty="0">
                <a:latin typeface="Source Sans Variable Semibold" pitchFamily="34" charset="0"/>
              </a:rPr>
              <a:t>Neues finanziell nicht leisten </a:t>
            </a:r>
            <a:r>
              <a:rPr lang="de-DE" sz="1800" b="1" dirty="0" smtClean="0">
                <a:latin typeface="Source Sans Variable Semibold" pitchFamily="34" charset="0"/>
              </a:rPr>
              <a:t>können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eine </a:t>
            </a:r>
            <a:r>
              <a:rPr lang="de-DE" sz="1800" b="1" dirty="0">
                <a:latin typeface="Source Sans Variable Semibold" pitchFamily="34" charset="0"/>
              </a:rPr>
              <a:t>Zweitmeinung haben wollen, wenn ein Händler sagt ‚lohnt sich </a:t>
            </a:r>
            <a:r>
              <a:rPr lang="de-DE" sz="1800" b="1" dirty="0" smtClean="0">
                <a:latin typeface="Source Sans Variable Semibold" pitchFamily="34" charset="0"/>
              </a:rPr>
              <a:t>nicht mehr‘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eine </a:t>
            </a:r>
            <a:r>
              <a:rPr lang="de-DE" sz="1800" b="1" dirty="0">
                <a:latin typeface="Source Sans Variable Semibold" pitchFamily="34" charset="0"/>
              </a:rPr>
              <a:t>besondere emotionale Beziehung zu ihren zum Teil sehr alten Geräten </a:t>
            </a:r>
            <a:r>
              <a:rPr lang="de-DE" sz="1800" b="1" dirty="0" smtClean="0">
                <a:latin typeface="Source Sans Variable Semibold" pitchFamily="34" charset="0"/>
              </a:rPr>
              <a:t>besitzen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Freude am Reparieren haben, aber nicht </a:t>
            </a:r>
            <a:r>
              <a:rPr lang="de-DE" sz="1800" b="1" dirty="0">
                <a:latin typeface="Source Sans Variable Semibold" pitchFamily="34" charset="0"/>
              </a:rPr>
              <a:t>das geeignete Werkzeug </a:t>
            </a:r>
            <a:r>
              <a:rPr lang="de-DE" sz="1800" b="1" dirty="0" smtClean="0">
                <a:latin typeface="Source Sans Variable Semibold" pitchFamily="34" charset="0"/>
              </a:rPr>
              <a:t>besitzen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den </a:t>
            </a:r>
            <a:r>
              <a:rPr lang="de-DE" sz="1800" b="1" dirty="0">
                <a:latin typeface="Source Sans Variable Semibold" pitchFamily="34" charset="0"/>
              </a:rPr>
              <a:t>sozialen Kontakt </a:t>
            </a:r>
            <a:r>
              <a:rPr lang="de-DE" sz="1800" b="1" dirty="0" smtClean="0">
                <a:latin typeface="Source Sans Variable Semibold" pitchFamily="34" charset="0"/>
              </a:rPr>
              <a:t>suchen</a:t>
            </a:r>
            <a:endParaRPr lang="de-DE" sz="1800" b="1" dirty="0">
              <a:latin typeface="Source Sans Variable Semibold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19672" y="1268760"/>
            <a:ext cx="752432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Menschen, die…</a:t>
            </a:r>
            <a:endParaRPr lang="de-DE" sz="2000" dirty="0">
              <a:solidFill>
                <a:schemeClr val="tx1">
                  <a:lumMod val="85000"/>
                  <a:lumOff val="15000"/>
                </a:schemeClr>
              </a:solidFill>
              <a:latin typeface="Source Sans Variable Black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252" y="161641"/>
            <a:ext cx="2101911" cy="163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77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15</a:t>
            </a:fld>
            <a:endParaRPr lang="de-CH"/>
          </a:p>
        </p:txBody>
      </p:sp>
      <p:sp>
        <p:nvSpPr>
          <p:cNvPr id="11" name="Textfeld 10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 – ‘Nicht-Besucher’</a:t>
            </a:r>
            <a:endParaRPr lang="de-CH" sz="2400" dirty="0">
              <a:latin typeface="Source Sans Variable Black" pitchFamily="34" charset="0"/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691680" y="1878214"/>
            <a:ext cx="6156684" cy="3963054"/>
          </a:xfrm>
        </p:spPr>
        <p:txBody>
          <a:bodyPr>
            <a:noAutofit/>
          </a:bodyPr>
          <a:lstStyle/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uns gar nicht kennen und nicht </a:t>
            </a:r>
            <a:r>
              <a:rPr lang="de-DE" sz="1800" b="1" dirty="0">
                <a:latin typeface="Source Sans Variable Semibold" pitchFamily="34" charset="0"/>
              </a:rPr>
              <a:t>wissen </a:t>
            </a:r>
            <a:r>
              <a:rPr lang="de-DE" sz="1800" b="1" dirty="0" smtClean="0">
                <a:latin typeface="Source Sans Variable Semibold" pitchFamily="34" charset="0"/>
              </a:rPr>
              <a:t>wann,</a:t>
            </a:r>
            <a:br>
              <a:rPr lang="de-DE" sz="1800" b="1" dirty="0" smtClean="0">
                <a:latin typeface="Source Sans Variable Semibold" pitchFamily="34" charset="0"/>
              </a:rPr>
            </a:br>
            <a:r>
              <a:rPr lang="de-DE" sz="1800" b="1" dirty="0" smtClean="0">
                <a:latin typeface="Source Sans Variable Semibold" pitchFamily="34" charset="0"/>
              </a:rPr>
              <a:t>wo </a:t>
            </a:r>
            <a:r>
              <a:rPr lang="de-DE" sz="1800" b="1" dirty="0">
                <a:latin typeface="Source Sans Variable Semibold" pitchFamily="34" charset="0"/>
              </a:rPr>
              <a:t>und wie wir arbeiten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nicht </a:t>
            </a:r>
            <a:r>
              <a:rPr lang="de-DE" sz="1800" b="1" dirty="0">
                <a:latin typeface="Source Sans Variable Semibold" pitchFamily="34" charset="0"/>
              </a:rPr>
              <a:t>wissen, dass man häufig mit </a:t>
            </a:r>
            <a:r>
              <a:rPr lang="de-DE" sz="1800" b="1" dirty="0" smtClean="0">
                <a:latin typeface="Source Sans Variable Semibold" pitchFamily="34" charset="0"/>
              </a:rPr>
              <a:t>geringem</a:t>
            </a:r>
            <a:br>
              <a:rPr lang="de-DE" sz="1800" b="1" dirty="0" smtClean="0">
                <a:latin typeface="Source Sans Variable Semibold" pitchFamily="34" charset="0"/>
              </a:rPr>
            </a:br>
            <a:r>
              <a:rPr lang="de-DE" sz="1800" b="1" dirty="0" smtClean="0">
                <a:latin typeface="Source Sans Variable Semibold" pitchFamily="34" charset="0"/>
              </a:rPr>
              <a:t>Aufwand </a:t>
            </a:r>
            <a:r>
              <a:rPr lang="de-DE" sz="1800" b="1" dirty="0">
                <a:latin typeface="Source Sans Variable Semibold" pitchFamily="34" charset="0"/>
              </a:rPr>
              <a:t>Teile </a:t>
            </a:r>
            <a:r>
              <a:rPr lang="de-DE" sz="1800" b="1" dirty="0" smtClean="0">
                <a:latin typeface="Source Sans Variable Semibold" pitchFamily="34" charset="0"/>
              </a:rPr>
              <a:t>erfolgreich reparieren kann</a:t>
            </a:r>
            <a:endParaRPr lang="de-DE" sz="1800" b="1" dirty="0">
              <a:latin typeface="Source Sans Variable Semibold" pitchFamily="34" charset="0"/>
            </a:endParaRP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>
                <a:latin typeface="Source Sans Variable Semibold" pitchFamily="34" charset="0"/>
              </a:rPr>
              <a:t>die annehmen, dass unsere Reparaturen (viel) Geld kosten 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die </a:t>
            </a:r>
            <a:r>
              <a:rPr lang="de-DE" sz="1800" b="1" dirty="0">
                <a:latin typeface="Source Sans Variable Semibold" pitchFamily="34" charset="0"/>
              </a:rPr>
              <a:t>kein Interesse haben in ihrer knappen Freizeit alte </a:t>
            </a:r>
            <a:r>
              <a:rPr lang="de-DE" sz="1800" b="1" dirty="0" smtClean="0">
                <a:latin typeface="Source Sans Variable Semibold" pitchFamily="34" charset="0"/>
              </a:rPr>
              <a:t>‚Klamotten‘ </a:t>
            </a:r>
            <a:r>
              <a:rPr lang="de-DE" sz="1800" b="1" dirty="0">
                <a:latin typeface="Source Sans Variable Semibold" pitchFamily="34" charset="0"/>
              </a:rPr>
              <a:t>zu flicken 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>
                <a:latin typeface="Source Sans Variable Semibold" pitchFamily="34" charset="0"/>
              </a:rPr>
              <a:t>die ihre Teile/Geräte nicht quer durch die Stadt in ein </a:t>
            </a:r>
            <a:r>
              <a:rPr lang="de-DE" sz="1800" b="1" dirty="0" err="1">
                <a:latin typeface="Source Sans Variable Semibold" pitchFamily="34" charset="0"/>
              </a:rPr>
              <a:t>Repair</a:t>
            </a:r>
            <a:r>
              <a:rPr lang="de-DE" sz="1800" b="1" dirty="0">
                <a:latin typeface="Source Sans Variable Semibold" pitchFamily="34" charset="0"/>
              </a:rPr>
              <a:t>-Café schleppen wollen/können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gerne shoppen </a:t>
            </a:r>
            <a:r>
              <a:rPr lang="de-DE" sz="1800" b="1" dirty="0">
                <a:latin typeface="Source Sans Variable Semibold" pitchFamily="34" charset="0"/>
              </a:rPr>
              <a:t>und immer das Neueste haben wollen</a:t>
            </a:r>
          </a:p>
          <a:p>
            <a:pPr>
              <a:buFont typeface="Calibri" panose="020F0502020204030204" pitchFamily="34" charset="0"/>
              <a:buChar char="…"/>
            </a:pPr>
            <a:r>
              <a:rPr lang="de-DE" sz="1800" b="1" dirty="0" smtClean="0">
                <a:latin typeface="Source Sans Variable Semibold" pitchFamily="34" charset="0"/>
              </a:rPr>
              <a:t>die </a:t>
            </a:r>
            <a:r>
              <a:rPr lang="de-DE" sz="1800" b="1" dirty="0">
                <a:latin typeface="Source Sans Variable Semibold" pitchFamily="34" charset="0"/>
              </a:rPr>
              <a:t>grundsätzlich keine Interesse an Reparaturen haben </a:t>
            </a:r>
          </a:p>
        </p:txBody>
      </p:sp>
      <p:pic>
        <p:nvPicPr>
          <p:cNvPr id="8" name="Picture 2" descr="Smiley, Gesicht, Lachen, Comic, Lust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07006" y="194794"/>
            <a:ext cx="1188132" cy="129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1619672" y="1268760"/>
            <a:ext cx="7535844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Menschen, die…</a:t>
            </a:r>
            <a:endParaRPr lang="de-DE" sz="2000" dirty="0">
              <a:solidFill>
                <a:schemeClr val="tx1">
                  <a:lumMod val="85000"/>
                  <a:lumOff val="15000"/>
                </a:schemeClr>
              </a:solidFill>
              <a:latin typeface="Source Sans Variable Black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7524328" y="260648"/>
            <a:ext cx="1631188" cy="1907024"/>
            <a:chOff x="7301712" y="1810008"/>
            <a:chExt cx="1631188" cy="1907024"/>
          </a:xfrm>
        </p:grpSpPr>
        <p:sp>
          <p:nvSpPr>
            <p:cNvPr id="2" name="Rechteck 1"/>
            <p:cNvSpPr/>
            <p:nvPr/>
          </p:nvSpPr>
          <p:spPr>
            <a:xfrm>
              <a:off x="7450143" y="3501588"/>
              <a:ext cx="144016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CH" sz="800" dirty="0">
                  <a:solidFill>
                    <a:schemeClr val="bg1">
                      <a:lumMod val="65000"/>
                    </a:schemeClr>
                  </a:solidFill>
                </a:rPr>
                <a:t>© </a:t>
              </a:r>
              <a:r>
                <a:rPr lang="de-CH" sz="800" dirty="0" err="1">
                  <a:solidFill>
                    <a:schemeClr val="bg1">
                      <a:lumMod val="65000"/>
                    </a:schemeClr>
                  </a:solidFill>
                </a:rPr>
                <a:t>wayhomestudio</a:t>
              </a:r>
              <a:r>
                <a:rPr lang="de-CH" sz="800" dirty="0">
                  <a:solidFill>
                    <a:schemeClr val="bg1">
                      <a:lumMod val="65000"/>
                    </a:schemeClr>
                  </a:solidFill>
                </a:rPr>
                <a:t> on </a:t>
              </a:r>
              <a:r>
                <a:rPr lang="de-CH" sz="800" dirty="0" err="1">
                  <a:solidFill>
                    <a:schemeClr val="bg1">
                      <a:lumMod val="65000"/>
                    </a:schemeClr>
                  </a:solidFill>
                </a:rPr>
                <a:t>Freepik</a:t>
              </a:r>
              <a:endParaRPr lang="de-CH" sz="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717"/>
            <a:stretch/>
          </p:blipFill>
          <p:spPr>
            <a:xfrm flipH="1">
              <a:off x="7301712" y="1810008"/>
              <a:ext cx="1631188" cy="16915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665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1619672" y="1516722"/>
            <a:ext cx="752432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I</a:t>
            </a:r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.  Menschen, die </a:t>
            </a:r>
            <a:r>
              <a:rPr lang="de-DE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Repair</a:t>
            </a:r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-Cafés bereits kennen…</a:t>
            </a:r>
            <a:endParaRPr lang="de-DE" sz="2000" dirty="0">
              <a:solidFill>
                <a:schemeClr val="tx1">
                  <a:lumMod val="85000"/>
                  <a:lumOff val="15000"/>
                </a:schemeClr>
              </a:solidFill>
              <a:latin typeface="Source Sans Variable Black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16</a:t>
            </a:fld>
            <a:endParaRPr lang="de-CH"/>
          </a:p>
        </p:txBody>
      </p:sp>
      <p:sp>
        <p:nvSpPr>
          <p:cNvPr id="11" name="Textfeld 10"/>
          <p:cNvSpPr txBox="1"/>
          <p:nvPr/>
        </p:nvSpPr>
        <p:spPr>
          <a:xfrm>
            <a:off x="1187624" y="519065"/>
            <a:ext cx="7956376" cy="830997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DE" sz="2400" dirty="0" smtClean="0">
                <a:latin typeface="Source Sans Variable Black" pitchFamily="34" charset="0"/>
              </a:rPr>
              <a:t>Wie gelingt es, </a:t>
            </a:r>
            <a:r>
              <a:rPr lang="de-DE" sz="2400" dirty="0">
                <a:latin typeface="Source Sans Variable Black" pitchFamily="34" charset="0"/>
              </a:rPr>
              <a:t>die Menschen </a:t>
            </a:r>
            <a:r>
              <a:rPr lang="de-DE" sz="2400" dirty="0" smtClean="0">
                <a:latin typeface="Source Sans Variable Black" pitchFamily="34" charset="0"/>
              </a:rPr>
              <a:t>von </a:t>
            </a:r>
          </a:p>
          <a:p>
            <a:pPr indent="180975" defTabSz="85725"/>
            <a:r>
              <a:rPr lang="de-DE" sz="2400" dirty="0" smtClean="0">
                <a:latin typeface="Source Sans Variable Black" pitchFamily="34" charset="0"/>
              </a:rPr>
              <a:t>unserem Angebot </a:t>
            </a:r>
            <a:r>
              <a:rPr lang="de-DE" sz="2400" dirty="0">
                <a:latin typeface="Source Sans Variable Black" pitchFamily="34" charset="0"/>
              </a:rPr>
              <a:t>zu </a:t>
            </a:r>
            <a:r>
              <a:rPr lang="de-DE" sz="2400" dirty="0" smtClean="0">
                <a:latin typeface="Source Sans Variable Black" pitchFamily="34" charset="0"/>
              </a:rPr>
              <a:t>überzeugen?</a:t>
            </a:r>
            <a:endParaRPr lang="de-CH" sz="2400" dirty="0">
              <a:latin typeface="Source Sans Variable Black" pitchFamily="34" charset="0"/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763688" y="2096852"/>
            <a:ext cx="6634820" cy="34542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1800" b="1" dirty="0" smtClean="0">
                <a:latin typeface="Source Sans Variable Semibold" pitchFamily="34" charset="0"/>
              </a:rPr>
              <a:t>Zahlreiche zentral/leicht </a:t>
            </a:r>
            <a:r>
              <a:rPr lang="de-DE" sz="1800" b="1" dirty="0">
                <a:latin typeface="Source Sans Variable Semibold" pitchFamily="34" charset="0"/>
              </a:rPr>
              <a:t>zu erreichende Standorte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>
                <a:latin typeface="Source Sans Variable Semibold" pitchFamily="34" charset="0"/>
              </a:rPr>
              <a:t>Häufige, </a:t>
            </a:r>
            <a:r>
              <a:rPr lang="de-DE" sz="1800" b="1" dirty="0" smtClean="0">
                <a:latin typeface="Source Sans Variable Semibold" pitchFamily="34" charset="0"/>
              </a:rPr>
              <a:t>gut planbare Events </a:t>
            </a:r>
            <a:r>
              <a:rPr lang="de-DE" sz="1800" b="1" dirty="0">
                <a:latin typeface="Source Sans Variable Semibold" pitchFamily="34" charset="0"/>
              </a:rPr>
              <a:t>(</a:t>
            </a:r>
            <a:r>
              <a:rPr lang="de-DE" sz="1800" b="1" dirty="0" smtClean="0">
                <a:latin typeface="Source Sans Variable Semibold" pitchFamily="34" charset="0"/>
              </a:rPr>
              <a:t>Fr 14-18 Uhr o</a:t>
            </a:r>
            <a:r>
              <a:rPr lang="de-DE" sz="1800" b="1" dirty="0">
                <a:latin typeface="Source Sans Variable Semibold" pitchFamily="34" charset="0"/>
              </a:rPr>
              <a:t>. </a:t>
            </a:r>
            <a:r>
              <a:rPr lang="de-DE" sz="1800" b="1" dirty="0" smtClean="0">
                <a:latin typeface="Source Sans Variable Semibold" pitchFamily="34" charset="0"/>
              </a:rPr>
              <a:t>Sa 10-14 Uhr)</a:t>
            </a:r>
            <a:endParaRPr lang="de-DE" sz="1800" b="1" dirty="0">
              <a:latin typeface="Source Sans Variable Semibold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 err="1" smtClean="0">
                <a:latin typeface="Source Sans Variable Semibold" pitchFamily="34" charset="0"/>
              </a:rPr>
              <a:t>Niederschwelligkeit</a:t>
            </a:r>
            <a:r>
              <a:rPr lang="de-DE" sz="1800" b="1" dirty="0" smtClean="0">
                <a:latin typeface="Source Sans Variable Semibold" pitchFamily="34" charset="0"/>
              </a:rPr>
              <a:t>, </a:t>
            </a:r>
            <a:r>
              <a:rPr lang="de-DE" sz="1800" b="1" dirty="0">
                <a:latin typeface="Source Sans Variable Semibold" pitchFamily="34" charset="0"/>
              </a:rPr>
              <a:t>keine </a:t>
            </a:r>
            <a:r>
              <a:rPr lang="de-DE" sz="1800" b="1" dirty="0" smtClean="0">
                <a:latin typeface="Source Sans Variable Semibold" pitchFamily="34" charset="0"/>
              </a:rPr>
              <a:t>Anmeldung</a:t>
            </a:r>
            <a:endParaRPr lang="de-DE" sz="1800" b="1" dirty="0">
              <a:latin typeface="Source Sans Variable Semibold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 smtClean="0">
                <a:latin typeface="Source Sans Variable Semibold" pitchFamily="34" charset="0"/>
              </a:rPr>
              <a:t>Telefon/Email Service</a:t>
            </a:r>
            <a:endParaRPr lang="de-DE" sz="1800" b="1" dirty="0">
              <a:latin typeface="Source Sans Variable Semibold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 smtClean="0">
                <a:latin typeface="Source Sans Variable Semibold" pitchFamily="34" charset="0"/>
              </a:rPr>
              <a:t>Schnelle Reparaturen (typ. 30-60 min), </a:t>
            </a:r>
            <a:r>
              <a:rPr lang="de-DE" sz="1800" b="1" dirty="0">
                <a:latin typeface="Source Sans Variable Semibold" pitchFamily="34" charset="0"/>
              </a:rPr>
              <a:t>kaum Wartezeiten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>
                <a:latin typeface="Source Sans Variable Semibold" pitchFamily="34" charset="0"/>
              </a:rPr>
              <a:t>Hohe Erfolgsrate </a:t>
            </a:r>
            <a:r>
              <a:rPr lang="de-DE" sz="1800" b="1" dirty="0" smtClean="0">
                <a:latin typeface="Source Sans Variable Semibold" pitchFamily="34" charset="0"/>
              </a:rPr>
              <a:t>(&gt; 60%)</a:t>
            </a:r>
            <a:endParaRPr lang="de-DE" sz="1800" b="1" dirty="0">
              <a:latin typeface="Source Sans Variable Semibold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>
                <a:latin typeface="Source Sans Variable Semibold" pitchFamily="34" charset="0"/>
              </a:rPr>
              <a:t>Angenehme Umgebung (Bistro, Bewirtung, Kaffee)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>
                <a:latin typeface="Source Sans Variable Semibold" pitchFamily="34" charset="0"/>
              </a:rPr>
              <a:t>Zum Teil werden ‚schwierige‘ Teile beim Reparierenden zu Hause </a:t>
            </a:r>
            <a:r>
              <a:rPr lang="de-DE" sz="1800" b="1" dirty="0" smtClean="0">
                <a:latin typeface="Source Sans Variable Semibold" pitchFamily="34" charset="0"/>
              </a:rPr>
              <a:t>repariert und zum Kunden gebracht</a:t>
            </a:r>
            <a:endParaRPr lang="de-DE" sz="1800" b="1" dirty="0">
              <a:latin typeface="Source Sans Variable Semibold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 smtClean="0">
                <a:latin typeface="Source Sans Variable Semibold" pitchFamily="34" charset="0"/>
              </a:rPr>
              <a:t>Gratisangebot</a:t>
            </a:r>
            <a:endParaRPr lang="de-DE" sz="1800" b="1" dirty="0">
              <a:latin typeface="Source Sans Variable Semibold" pitchFamily="34" charset="0"/>
            </a:endParaRPr>
          </a:p>
        </p:txBody>
      </p:sp>
      <p:pic>
        <p:nvPicPr>
          <p:cNvPr id="2052" name="Picture 4" descr="Überzeugungen - Prof. Jutta Hell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4"/>
          <a:stretch/>
        </p:blipFill>
        <p:spPr bwMode="auto">
          <a:xfrm>
            <a:off x="7459402" y="440668"/>
            <a:ext cx="1685106" cy="152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612893" y="1952836"/>
            <a:ext cx="1418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800" dirty="0">
                <a:solidFill>
                  <a:schemeClr val="bg1">
                    <a:lumMod val="65000"/>
                  </a:schemeClr>
                </a:solidFill>
              </a:rPr>
              <a:t>© industrieblick / fotolia.com</a:t>
            </a: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1691680" y="1592796"/>
            <a:ext cx="6840761" cy="24122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000" b="1" dirty="0" smtClean="0">
                <a:latin typeface="Source Sans Variable Black" pitchFamily="34" charset="0"/>
              </a:rPr>
              <a:t>  </a:t>
            </a:r>
            <a:br>
              <a:rPr lang="de-DE" sz="2000" b="1" dirty="0" smtClean="0">
                <a:latin typeface="Source Sans Variable Black" pitchFamily="34" charset="0"/>
              </a:rPr>
            </a:br>
            <a:endParaRPr lang="de-DE" sz="1000" b="1" dirty="0" smtClean="0">
              <a:latin typeface="Source Sans Variable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56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/>
          <p:cNvSpPr txBox="1"/>
          <p:nvPr/>
        </p:nvSpPr>
        <p:spPr>
          <a:xfrm>
            <a:off x="1619672" y="1516722"/>
            <a:ext cx="752432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II.  Menschen, die </a:t>
            </a:r>
            <a:r>
              <a:rPr lang="de-DE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Repair</a:t>
            </a:r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-Cafés </a:t>
            </a:r>
            <a:r>
              <a:rPr lang="de-DE" sz="2000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ans Variable Black" pitchFamily="34" charset="0"/>
              </a:rPr>
              <a:t>nicht</a:t>
            </a:r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ans Variable Black" pitchFamily="34" charset="0"/>
              </a:rPr>
              <a:t> </a:t>
            </a:r>
            <a:r>
              <a:rPr lang="de-DE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kennen…</a:t>
            </a:r>
            <a:endParaRPr lang="de-DE" sz="2000" dirty="0">
              <a:solidFill>
                <a:schemeClr val="tx1">
                  <a:lumMod val="85000"/>
                  <a:lumOff val="15000"/>
                </a:schemeClr>
              </a:solidFill>
              <a:latin typeface="Source Sans Variable Black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187624" y="519065"/>
            <a:ext cx="7956376" cy="830997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DE" sz="2400" dirty="0" smtClean="0">
                <a:latin typeface="Source Sans Variable Black" pitchFamily="34" charset="0"/>
              </a:rPr>
              <a:t>Wie gelingt es, </a:t>
            </a:r>
            <a:r>
              <a:rPr lang="de-DE" sz="2400" dirty="0">
                <a:latin typeface="Source Sans Variable Black" pitchFamily="34" charset="0"/>
              </a:rPr>
              <a:t>die Menschen </a:t>
            </a:r>
            <a:r>
              <a:rPr lang="de-DE" sz="2400" dirty="0" smtClean="0">
                <a:latin typeface="Source Sans Variable Black" pitchFamily="34" charset="0"/>
              </a:rPr>
              <a:t>von </a:t>
            </a:r>
          </a:p>
          <a:p>
            <a:pPr indent="180975" defTabSz="85725"/>
            <a:r>
              <a:rPr lang="de-DE" sz="2400" dirty="0" smtClean="0">
                <a:latin typeface="Source Sans Variable Black" pitchFamily="34" charset="0"/>
              </a:rPr>
              <a:t>unserem Angebot </a:t>
            </a:r>
            <a:r>
              <a:rPr lang="de-DE" sz="2400" dirty="0">
                <a:latin typeface="Source Sans Variable Black" pitchFamily="34" charset="0"/>
              </a:rPr>
              <a:t>zu </a:t>
            </a:r>
            <a:r>
              <a:rPr lang="de-DE" sz="2400" dirty="0" smtClean="0">
                <a:latin typeface="Source Sans Variable Black" pitchFamily="34" charset="0"/>
              </a:rPr>
              <a:t>überzeugen?</a:t>
            </a:r>
            <a:endParaRPr lang="de-CH" sz="2400" dirty="0">
              <a:latin typeface="Source Sans Variable Black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17</a:t>
            </a:fld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727683" y="1880828"/>
            <a:ext cx="6840761" cy="428447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de-DE" sz="1000" b="1" dirty="0" smtClean="0">
              <a:latin typeface="Source Sans Variable Semibold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 smtClean="0">
                <a:latin typeface="Source Sans Variable Semibold" pitchFamily="34" charset="0"/>
              </a:rPr>
              <a:t>Mund-zu-Mund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 smtClean="0">
                <a:latin typeface="Source Sans Variable Semibold" pitchFamily="34" charset="0"/>
              </a:rPr>
              <a:t>Website, </a:t>
            </a:r>
            <a:r>
              <a:rPr lang="de-DE" sz="1800" b="1" dirty="0" err="1" smtClean="0">
                <a:latin typeface="Source Sans Variable Semibold" pitchFamily="34" charset="0"/>
              </a:rPr>
              <a:t>Insta</a:t>
            </a:r>
            <a:endParaRPr lang="de-DE" sz="1800" b="1" dirty="0">
              <a:latin typeface="Source Sans Variable Semibold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>
                <a:latin typeface="Source Sans Variable Semibold" pitchFamily="34" charset="0"/>
              </a:rPr>
              <a:t>Plakate in der Gemeinde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>
                <a:latin typeface="Source Sans Variable Semibold" pitchFamily="34" charset="0"/>
              </a:rPr>
              <a:t>Artikel in Gemeindezeitungen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1" dirty="0" smtClean="0">
                <a:latin typeface="Source Sans Variable Semibold" pitchFamily="34" charset="0"/>
              </a:rPr>
              <a:t>Special </a:t>
            </a:r>
            <a:r>
              <a:rPr lang="de-DE" sz="1800" b="1" dirty="0">
                <a:latin typeface="Source Sans Variable Semibold" pitchFamily="34" charset="0"/>
              </a:rPr>
              <a:t>Events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1800" b="1" dirty="0">
                <a:latin typeface="Source Sans Variable Semibold" pitchFamily="34" charset="0"/>
              </a:rPr>
              <a:t>kleine ‚</a:t>
            </a:r>
            <a:r>
              <a:rPr lang="de-DE" sz="1800" b="1" dirty="0" err="1">
                <a:latin typeface="Source Sans Variable Semibold" pitchFamily="34" charset="0"/>
              </a:rPr>
              <a:t>Repair</a:t>
            </a:r>
            <a:r>
              <a:rPr lang="de-DE" sz="1800" b="1" dirty="0">
                <a:latin typeface="Source Sans Variable Semibold" pitchFamily="34" charset="0"/>
              </a:rPr>
              <a:t>-Café-Inseln‘ (Schulen, Quartiere)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1800" b="1" dirty="0" smtClean="0">
                <a:latin typeface="Source Sans Variable Semibold" pitchFamily="34" charset="0"/>
              </a:rPr>
              <a:t>Infostände </a:t>
            </a:r>
            <a:r>
              <a:rPr lang="de-DE" sz="1800" b="1" dirty="0">
                <a:latin typeface="Source Sans Variable Semibold" pitchFamily="34" charset="0"/>
              </a:rPr>
              <a:t>(Luzern 60+, Lernende, NGOs</a:t>
            </a:r>
            <a:r>
              <a:rPr lang="de-DE" sz="1800" b="1" dirty="0" smtClean="0">
                <a:latin typeface="Source Sans Variable Semibold" pitchFamily="34" charset="0"/>
              </a:rPr>
              <a:t>…)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1800" b="1" dirty="0" smtClean="0">
                <a:latin typeface="Source Sans Variable Semibold" pitchFamily="34" charset="0"/>
              </a:rPr>
              <a:t>Vorträge </a:t>
            </a:r>
            <a:r>
              <a:rPr lang="de-DE" sz="1800" b="1" dirty="0">
                <a:latin typeface="Source Sans Variable Semibold" pitchFamily="34" charset="0"/>
              </a:rPr>
              <a:t>(Efficiency Club Netzwerk, Uni) </a:t>
            </a:r>
            <a:endParaRPr lang="de-DE" sz="1800" b="1" dirty="0" smtClean="0">
              <a:latin typeface="Source Sans Variable Semibold" pitchFamily="34" charset="0"/>
            </a:endParaRPr>
          </a:p>
        </p:txBody>
      </p:sp>
      <p:pic>
        <p:nvPicPr>
          <p:cNvPr id="11" name="Picture 4" descr="Überzeugungen - Prof. Jutta Hell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4"/>
          <a:stretch/>
        </p:blipFill>
        <p:spPr bwMode="auto">
          <a:xfrm>
            <a:off x="7459402" y="440668"/>
            <a:ext cx="1685106" cy="152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7612893" y="1952836"/>
            <a:ext cx="1418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800" dirty="0">
                <a:solidFill>
                  <a:schemeClr val="bg1">
                    <a:lumMod val="65000"/>
                  </a:schemeClr>
                </a:solidFill>
              </a:rPr>
              <a:t>© industrieblick / fotolia.com</a:t>
            </a:r>
          </a:p>
        </p:txBody>
      </p:sp>
    </p:spTree>
    <p:extLst>
      <p:ext uri="{BB962C8B-B14F-4D97-AF65-F5344CB8AC3E}">
        <p14:creationId xmlns:p14="http://schemas.microsoft.com/office/powerpoint/2010/main" val="136898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18</a:t>
            </a:fld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1187624" y="519065"/>
            <a:ext cx="7956376" cy="830997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marL="180975" defTabSz="85725"/>
            <a:r>
              <a:rPr lang="de-DE" sz="2400" dirty="0">
                <a:latin typeface="Source Sans Variable Black" pitchFamily="34" charset="0"/>
              </a:rPr>
              <a:t>Wo </a:t>
            </a:r>
            <a:r>
              <a:rPr lang="de-DE" sz="2400" dirty="0" smtClean="0">
                <a:latin typeface="Source Sans Variable Black" pitchFamily="34" charset="0"/>
              </a:rPr>
              <a:t>sehen wir Widerstände</a:t>
            </a:r>
            <a:r>
              <a:rPr lang="de-DE" sz="2400" dirty="0">
                <a:latin typeface="Source Sans Variable Black" pitchFamily="34" charset="0"/>
              </a:rPr>
              <a:t>, dass </a:t>
            </a:r>
            <a:r>
              <a:rPr lang="de-DE" sz="2400" dirty="0" smtClean="0">
                <a:latin typeface="Source Sans Variable Black" pitchFamily="34" charset="0"/>
              </a:rPr>
              <a:t>Menschen ihr Verhalten mehr zu reparieren nicht verändern?</a:t>
            </a:r>
            <a:endParaRPr lang="de-DE" sz="2400" dirty="0">
              <a:latin typeface="Source Sans Variable Black" pitchFamily="34" charset="0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1187624" y="1446187"/>
            <a:ext cx="7956375" cy="4755121"/>
            <a:chOff x="1187624" y="1440538"/>
            <a:chExt cx="7956375" cy="4755121"/>
          </a:xfrm>
        </p:grpSpPr>
        <p:sp>
          <p:nvSpPr>
            <p:cNvPr id="28" name="Rechteck 27"/>
            <p:cNvSpPr/>
            <p:nvPr/>
          </p:nvSpPr>
          <p:spPr>
            <a:xfrm>
              <a:off x="1187624" y="1440538"/>
              <a:ext cx="7956375" cy="475512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8" name="Titel 1"/>
            <p:cNvSpPr txBox="1">
              <a:spLocks/>
            </p:cNvSpPr>
            <p:nvPr/>
          </p:nvSpPr>
          <p:spPr bwMode="auto">
            <a:xfrm>
              <a:off x="1259633" y="1556793"/>
              <a:ext cx="3204355" cy="1044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6000" tIns="96000" rIns="96000" bIns="96000" numCol="1" anchor="b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2"/>
                  </a:solidFill>
                  <a:latin typeface="Verdana" pitchFamily="34" charset="0"/>
                </a:defRPr>
              </a:lvl2pPr>
              <a:lvl3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2"/>
                  </a:solidFill>
                  <a:latin typeface="Verdana" pitchFamily="34" charset="0"/>
                </a:defRPr>
              </a:lvl3pPr>
              <a:lvl4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2"/>
                  </a:solidFill>
                  <a:latin typeface="Verdana" pitchFamily="34" charset="0"/>
                </a:defRPr>
              </a:lvl4pPr>
              <a:lvl5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2"/>
                  </a:solidFill>
                  <a:latin typeface="Verdana" pitchFamily="34" charset="0"/>
                </a:defRPr>
              </a:lvl5pPr>
              <a:lvl6pPr marL="3429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2"/>
                  </a:solidFill>
                  <a:latin typeface="Verdana" pitchFamily="34" charset="0"/>
                </a:defRPr>
              </a:lvl6pPr>
              <a:lvl7pPr marL="685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2"/>
                  </a:solidFill>
                  <a:latin typeface="Verdana" pitchFamily="34" charset="0"/>
                </a:defRPr>
              </a:lvl7pPr>
              <a:lvl8pPr marL="10287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2"/>
                  </a:solidFill>
                  <a:latin typeface="Verdana" pitchFamily="34" charset="0"/>
                </a:defRPr>
              </a:lvl8pPr>
              <a:lvl9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2"/>
                  </a:solidFill>
                  <a:latin typeface="Verdana" pitchFamily="34" charset="0"/>
                </a:defRPr>
              </a:lvl9pPr>
            </a:lstStyle>
            <a:p>
              <a:r>
                <a:rPr lang="de-DE" sz="1400" kern="0" dirty="0">
                  <a:solidFill>
                    <a:schemeClr val="bg1"/>
                  </a:solidFill>
                  <a:latin typeface="Source Sans Variable Black" pitchFamily="34" charset="0"/>
                </a:rPr>
                <a:t>HSLU </a:t>
              </a:r>
              <a:r>
                <a:rPr lang="de-DE" sz="1400" kern="0" dirty="0" smtClean="0">
                  <a:solidFill>
                    <a:schemeClr val="bg1"/>
                  </a:solidFill>
                  <a:latin typeface="Source Sans Variable Black" pitchFamily="34" charset="0"/>
                </a:rPr>
                <a:t>Wirtschaft</a:t>
              </a:r>
            </a:p>
            <a:p>
              <a:endParaRPr lang="de-DE" sz="500" kern="0" dirty="0">
                <a:solidFill>
                  <a:schemeClr val="bg1"/>
                </a:solidFill>
                <a:latin typeface="Source Sans Variable Semibold" pitchFamily="34" charset="0"/>
              </a:endParaRPr>
            </a:p>
            <a:p>
              <a:r>
                <a:rPr lang="de-DE" sz="1400" kern="0" dirty="0">
                  <a:solidFill>
                    <a:schemeClr val="bg1"/>
                  </a:solidFill>
                  <a:latin typeface="Source Sans Variable Semibold" pitchFamily="34" charset="0"/>
                </a:rPr>
                <a:t>IKM Studie zum Konsumentenverhalten </a:t>
              </a:r>
            </a:p>
            <a:p>
              <a:r>
                <a:rPr lang="de-DE" sz="1600" kern="0" dirty="0" smtClean="0">
                  <a:solidFill>
                    <a:srgbClr val="FFFF00"/>
                  </a:solidFill>
                  <a:latin typeface="Source Sans Variable Semibold" pitchFamily="34" charset="0"/>
                </a:rPr>
                <a:t>‚Was </a:t>
              </a:r>
              <a:r>
                <a:rPr lang="de-DE" sz="1600" kern="0" dirty="0">
                  <a:solidFill>
                    <a:srgbClr val="FFFF00"/>
                  </a:solidFill>
                  <a:latin typeface="Source Sans Variable Semibold" pitchFamily="34" charset="0"/>
                </a:rPr>
                <a:t>hält </a:t>
              </a:r>
              <a:r>
                <a:rPr lang="de-DE" sz="1600" kern="0" dirty="0" smtClean="0">
                  <a:solidFill>
                    <a:srgbClr val="FFFF00"/>
                  </a:solidFill>
                  <a:latin typeface="Source Sans Variable Semibold" pitchFamily="34" charset="0"/>
                </a:rPr>
                <a:t>Sie ab vom Reparieren?‘</a:t>
              </a:r>
              <a:endParaRPr lang="de-CH" sz="1600" kern="0" dirty="0">
                <a:solidFill>
                  <a:srgbClr val="FFFF00"/>
                </a:solidFill>
                <a:latin typeface="Source Sans Variable Semibold" pitchFamily="34" charset="0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259632" y="2707203"/>
            <a:ext cx="3196451" cy="1065551"/>
            <a:chOff x="1259632" y="2707203"/>
            <a:chExt cx="3196451" cy="1065551"/>
          </a:xfrm>
        </p:grpSpPr>
        <p:sp>
          <p:nvSpPr>
            <p:cNvPr id="50" name="Rechteck 49"/>
            <p:cNvSpPr/>
            <p:nvPr/>
          </p:nvSpPr>
          <p:spPr>
            <a:xfrm>
              <a:off x="1259632" y="2978104"/>
              <a:ext cx="829665" cy="523747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rgbClr val="FFFF00"/>
                  </a:solidFill>
                </a:rPr>
                <a:t>23 %</a:t>
              </a:r>
            </a:p>
          </p:txBody>
        </p:sp>
        <p:sp>
          <p:nvSpPr>
            <p:cNvPr id="59" name="Rechteck 58"/>
            <p:cNvSpPr/>
            <p:nvPr/>
          </p:nvSpPr>
          <p:spPr>
            <a:xfrm>
              <a:off x="2089298" y="2707203"/>
              <a:ext cx="2006745" cy="1065551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 b="1" dirty="0">
                  <a:solidFill>
                    <a:srgbClr val="FFFF00"/>
                  </a:solidFill>
                  <a:latin typeface="Source Sans Variable Black" pitchFamily="34" charset="0"/>
                </a:rPr>
                <a:t>Attitude-</a:t>
              </a:r>
              <a:r>
                <a:rPr lang="de-DE" sz="1400" b="1" dirty="0" err="1">
                  <a:solidFill>
                    <a:srgbClr val="FFFF00"/>
                  </a:solidFill>
                  <a:latin typeface="Source Sans Variable Black" pitchFamily="34" charset="0"/>
                </a:rPr>
                <a:t>Behavior</a:t>
              </a:r>
              <a:r>
                <a:rPr lang="de-DE" sz="1400" b="1" dirty="0">
                  <a:solidFill>
                    <a:srgbClr val="FFFF00"/>
                  </a:solidFill>
                  <a:latin typeface="Source Sans Variable Black" pitchFamily="34" charset="0"/>
                </a:rPr>
                <a:t> Gap</a:t>
              </a:r>
            </a:p>
            <a:p>
              <a:r>
                <a:rPr lang="de-DE" sz="1200" dirty="0">
                  <a:solidFill>
                    <a:srgbClr val="FFFF00"/>
                  </a:solidFill>
                  <a:latin typeface="Source Sans Variable Light" pitchFamily="34" charset="0"/>
                </a:rPr>
                <a:t>Finden es schwierig, nachhaltiges Verhalten umzusetzen, weil..</a:t>
              </a:r>
              <a:endParaRPr lang="de-CH" sz="1200" dirty="0">
                <a:solidFill>
                  <a:srgbClr val="FFFF00"/>
                </a:solidFill>
                <a:latin typeface="Source Sans Variable Light" pitchFamily="34" charset="0"/>
              </a:endParaRPr>
            </a:p>
          </p:txBody>
        </p:sp>
        <p:sp>
          <p:nvSpPr>
            <p:cNvPr id="2055" name="Pfeil nach rechts 2054"/>
            <p:cNvSpPr/>
            <p:nvPr/>
          </p:nvSpPr>
          <p:spPr>
            <a:xfrm>
              <a:off x="4096043" y="3055576"/>
              <a:ext cx="360040" cy="342038"/>
            </a:xfrm>
            <a:prstGeom prst="rightArrow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3742209" y="1664804"/>
            <a:ext cx="5293370" cy="4525361"/>
            <a:chOff x="3742209" y="1664804"/>
            <a:chExt cx="5293370" cy="4525361"/>
          </a:xfrm>
        </p:grpSpPr>
        <p:sp>
          <p:nvSpPr>
            <p:cNvPr id="53" name="Rechteck 52"/>
            <p:cNvSpPr/>
            <p:nvPr/>
          </p:nvSpPr>
          <p:spPr>
            <a:xfrm>
              <a:off x="4463988" y="1664804"/>
              <a:ext cx="4571590" cy="334837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400"/>
            </a:p>
          </p:txBody>
        </p:sp>
        <p:graphicFrame>
          <p:nvGraphicFramePr>
            <p:cNvPr id="60" name="Diagramm 5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59842585"/>
                </p:ext>
              </p:extLst>
            </p:nvPr>
          </p:nvGraphicFramePr>
          <p:xfrm>
            <a:off x="4559876" y="1738515"/>
            <a:ext cx="4463576" cy="32783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pic>
          <p:nvPicPr>
            <p:cNvPr id="6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209" y="5495435"/>
              <a:ext cx="865796" cy="314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3" name="Textfeld 62"/>
            <p:cNvSpPr txBox="1"/>
            <p:nvPr/>
          </p:nvSpPr>
          <p:spPr>
            <a:xfrm>
              <a:off x="4608005" y="5112947"/>
              <a:ext cx="442757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800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Nachhaltiges </a:t>
              </a:r>
              <a:r>
                <a:rPr lang="de-CH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Konsumentenverhalten vor, während und nach Corona – die dritte Messung</a:t>
              </a:r>
            </a:p>
            <a:p>
              <a:r>
                <a:rPr lang="de-DE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Wie kann der im </a:t>
              </a:r>
              <a:r>
                <a:rPr lang="de-DE" sz="800" dirty="0" err="1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Lockdown</a:t>
              </a:r>
              <a:r>
                <a:rPr lang="de-DE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 entstandene Nachhaltigkeitsschub langfristig genutzt werden?</a:t>
              </a:r>
            </a:p>
            <a:p>
              <a:r>
                <a:rPr lang="de-DE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Bericht Ergebnisse nach der dritten Messung im Oktober/November 2020</a:t>
              </a:r>
            </a:p>
            <a:p>
              <a:r>
                <a:rPr lang="de-DE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Repräsentative Befragungen von Konsumenten/-</a:t>
              </a:r>
              <a:r>
                <a:rPr lang="de-DE" sz="800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innen </a:t>
              </a:r>
              <a:r>
                <a:rPr lang="de-CH" sz="800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in </a:t>
              </a:r>
              <a:r>
                <a:rPr lang="de-CH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der gesamten Schweiz</a:t>
              </a:r>
            </a:p>
            <a:p>
              <a:r>
                <a:rPr lang="de-CH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Erhebungszeitraum dritte </a:t>
              </a:r>
              <a:r>
                <a:rPr lang="de-CH" sz="800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Messung: </a:t>
              </a:r>
              <a:r>
                <a:rPr lang="de-DE" sz="800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21</a:t>
              </a:r>
              <a:r>
                <a:rPr lang="de-DE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. Oktober bis 2. November 2020 (Beginn der zweiten Welle)</a:t>
              </a:r>
            </a:p>
            <a:p>
              <a:r>
                <a:rPr lang="de-DE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Mit Unterstützung der Stiftung Mercator Schweiz, des </a:t>
              </a:r>
              <a:r>
                <a:rPr lang="de-DE" sz="800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LINK-Instituts </a:t>
              </a:r>
              <a:r>
                <a:rPr lang="de-DE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sowie der Abteilung </a:t>
              </a:r>
              <a:endParaRPr lang="de-DE" sz="800" dirty="0" smtClean="0">
                <a:solidFill>
                  <a:schemeClr val="bg1"/>
                </a:solidFill>
                <a:latin typeface="Source Sans Variable Light" pitchFamily="34" charset="0"/>
                <a:cs typeface="Calibri Light" panose="020F0302020204030204" pitchFamily="34" charset="0"/>
              </a:endParaRPr>
            </a:p>
            <a:p>
              <a:r>
                <a:rPr lang="de-DE" sz="800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Marketing </a:t>
              </a:r>
              <a:r>
                <a:rPr lang="de-DE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&amp; </a:t>
              </a:r>
              <a:r>
                <a:rPr lang="de-DE" sz="800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Kommunikation der </a:t>
              </a:r>
              <a:r>
                <a:rPr lang="de-DE" sz="800" dirty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Hochschule Luzern und des Instituts für </a:t>
              </a:r>
              <a:r>
                <a:rPr lang="de-DE" sz="800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Kommunikation</a:t>
              </a:r>
            </a:p>
            <a:p>
              <a:r>
                <a:rPr lang="de-DE" sz="800" i="1" dirty="0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Info von Larissa </a:t>
              </a:r>
              <a:r>
                <a:rPr lang="de-DE" sz="800" i="1" dirty="0" err="1" smtClean="0">
                  <a:solidFill>
                    <a:schemeClr val="bg1"/>
                  </a:solidFill>
                  <a:latin typeface="Source Sans Variable Light" pitchFamily="34" charset="0"/>
                  <a:cs typeface="Calibri Light" panose="020F0302020204030204" pitchFamily="34" charset="0"/>
                </a:rPr>
                <a:t>Dahinden</a:t>
              </a:r>
              <a:endParaRPr lang="de-CH" sz="800" i="1" dirty="0">
                <a:solidFill>
                  <a:schemeClr val="bg1"/>
                </a:solidFill>
                <a:latin typeface="Source Sans Variable Light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8138439" y="3809777"/>
              <a:ext cx="466009" cy="25654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de-DE" sz="1067" dirty="0"/>
                <a:t>n=72</a:t>
              </a:r>
              <a:endParaRPr lang="de-CH" sz="1067" dirty="0"/>
            </a:p>
          </p:txBody>
        </p:sp>
      </p:grpSp>
      <p:sp>
        <p:nvSpPr>
          <p:cNvPr id="19" name="Inhaltsplatzhalter 2"/>
          <p:cNvSpPr txBox="1">
            <a:spLocks/>
          </p:cNvSpPr>
          <p:nvPr/>
        </p:nvSpPr>
        <p:spPr>
          <a:xfrm>
            <a:off x="4608005" y="1758008"/>
            <a:ext cx="4284476" cy="1685801"/>
          </a:xfrm>
          <a:prstGeom prst="rect">
            <a:avLst/>
          </a:prstGeom>
          <a:solidFill>
            <a:srgbClr val="FBF9A5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buNone/>
            </a:pPr>
            <a:r>
              <a:rPr lang="de-DE" sz="2000" dirty="0" smtClean="0">
                <a:latin typeface="Aptifer Sans LT Pro Black" pitchFamily="34" charset="0"/>
              </a:rPr>
              <a:t>Hauptgruppen </a:t>
            </a:r>
            <a:r>
              <a:rPr lang="de-DE" sz="2000" dirty="0">
                <a:latin typeface="Aptifer Sans LT Pro Black" pitchFamily="34" charset="0"/>
              </a:rPr>
              <a:t>aus der </a:t>
            </a:r>
            <a:r>
              <a:rPr lang="de-DE" sz="2000" dirty="0" smtClean="0">
                <a:latin typeface="Aptifer Sans LT Pro Black" pitchFamily="34" charset="0"/>
              </a:rPr>
              <a:t>Umfrage:</a:t>
            </a:r>
            <a:br>
              <a:rPr lang="de-DE" sz="2000" dirty="0" smtClean="0">
                <a:latin typeface="Aptifer Sans LT Pro Black" pitchFamily="34" charset="0"/>
              </a:rPr>
            </a:br>
            <a:r>
              <a:rPr lang="de-DE" sz="700" dirty="0" smtClean="0">
                <a:latin typeface="Aptifer Sans LT Pro Black" pitchFamily="34" charset="0"/>
              </a:rPr>
              <a:t> </a:t>
            </a:r>
            <a:endParaRPr lang="de-DE" sz="200" dirty="0">
              <a:latin typeface="Aptifer Sans LT Pro Black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latin typeface="Source Sans Variable Black" pitchFamily="34" charset="0"/>
              </a:rPr>
              <a:t>‚Unwissenheit‘</a:t>
            </a:r>
            <a:endParaRPr lang="de-DE" sz="2000" dirty="0">
              <a:latin typeface="Source Sans Variable Black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latin typeface="Source Sans Variable Black" pitchFamily="34" charset="0"/>
              </a:rPr>
              <a:t>‚Bequemlichkeit‘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latin typeface="Source Sans Variable Black" pitchFamily="34" charset="0"/>
              </a:rPr>
              <a:t>‚Ausreden</a:t>
            </a:r>
            <a:r>
              <a:rPr lang="de-DE" sz="2000" dirty="0">
                <a:latin typeface="Source Sans Variable Black" pitchFamily="34" charset="0"/>
              </a:rPr>
              <a:t>‘</a:t>
            </a:r>
          </a:p>
          <a:p>
            <a:pPr marL="363538" indent="-363538">
              <a:buNone/>
            </a:pPr>
            <a:endParaRPr lang="de-DE" sz="2000" dirty="0" smtClean="0">
              <a:latin typeface="Source Sans Variable Black" pitchFamily="34" charset="0"/>
            </a:endParaRPr>
          </a:p>
          <a:p>
            <a:pPr>
              <a:buFont typeface="+mj-lt"/>
              <a:buAutoNum type="arabicPeriod"/>
            </a:pPr>
            <a:endParaRPr lang="de-DE" sz="2000" dirty="0">
              <a:latin typeface="Source Sans Variable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0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19</a:t>
            </a:fld>
            <a:endParaRPr lang="de-CH"/>
          </a:p>
        </p:txBody>
      </p:sp>
      <p:sp>
        <p:nvSpPr>
          <p:cNvPr id="11" name="Textfeld 10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DE" sz="2400" dirty="0">
                <a:latin typeface="Source Sans Variable Black" pitchFamily="34" charset="0"/>
              </a:rPr>
              <a:t>Was </a:t>
            </a:r>
            <a:r>
              <a:rPr lang="de-DE" sz="2400" dirty="0" smtClean="0">
                <a:latin typeface="Source Sans Variable Black" pitchFamily="34" charset="0"/>
              </a:rPr>
              <a:t>unternehmen wir gegen </a:t>
            </a:r>
            <a:r>
              <a:rPr lang="de-DE" sz="2400" dirty="0">
                <a:latin typeface="Source Sans Variable Black" pitchFamily="34" charset="0"/>
              </a:rPr>
              <a:t>diese Widerstände? 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691680" y="1736812"/>
            <a:ext cx="6264696" cy="111612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de-DE" sz="2000" dirty="0" smtClean="0">
              <a:latin typeface="Source Sans Variable Black" pitchFamily="34" charset="0"/>
            </a:endParaRPr>
          </a:p>
          <a:p>
            <a:pPr marL="0" indent="0">
              <a:buNone/>
            </a:pPr>
            <a:endParaRPr lang="de-DE" sz="2000" dirty="0">
              <a:latin typeface="Source Sans Variable Black" pitchFamily="34" charset="0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1705944" y="1232756"/>
            <a:ext cx="626469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1600" dirty="0" smtClean="0">
              <a:latin typeface="Aptifer Sans LT Pro Black" pitchFamily="34" charset="0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1691680" y="4653136"/>
            <a:ext cx="6264696" cy="1211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endParaRPr lang="de-DE" sz="2000" dirty="0">
              <a:latin typeface="Source Sans Variable Black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1943708" y="1232756"/>
            <a:ext cx="6123576" cy="4392488"/>
            <a:chOff x="1943708" y="1232756"/>
            <a:chExt cx="6123576" cy="4392488"/>
          </a:xfrm>
        </p:grpSpPr>
        <p:pic>
          <p:nvPicPr>
            <p:cNvPr id="1026" name="Picture 2" descr="https://cdn.prod.www.spiegel.de/images/1aeff062-f3b0-4b0b-b520-70269bade647_w520_r1.3941814033086137_fpx51_fpy4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708" y="1232756"/>
              <a:ext cx="6123576" cy="4392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feld 2"/>
            <p:cNvSpPr txBox="1"/>
            <p:nvPr/>
          </p:nvSpPr>
          <p:spPr>
            <a:xfrm>
              <a:off x="2483768" y="5099372"/>
              <a:ext cx="144462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2000" b="1" dirty="0" err="1" smtClean="0">
                  <a:latin typeface="Tempus Sans ITC" panose="04020404030D07020202" pitchFamily="82" charset="0"/>
                </a:rPr>
                <a:t>Repair</a:t>
              </a:r>
              <a:r>
                <a:rPr lang="de-CH" sz="2000" b="1" dirty="0" smtClean="0">
                  <a:latin typeface="Tempus Sans ITC" panose="04020404030D07020202" pitchFamily="82" charset="0"/>
                </a:rPr>
                <a:t>-Café</a:t>
              </a:r>
              <a:endParaRPr lang="de-CH" sz="2000" b="1" dirty="0">
                <a:latin typeface="Tempus Sans ITC" panose="04020404030D070202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850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2</a:t>
            </a:fld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907704" y="1730710"/>
            <a:ext cx="6264696" cy="321045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2000" b="1" dirty="0" smtClean="0">
                <a:latin typeface="Source Sans Variable Semibold" pitchFamily="34" charset="0"/>
              </a:rPr>
              <a:t>Was ist ein </a:t>
            </a:r>
            <a:r>
              <a:rPr lang="de-DE" sz="2000" b="1" dirty="0" err="1" smtClean="0">
                <a:latin typeface="Source Sans Variable Semibold" pitchFamily="34" charset="0"/>
              </a:rPr>
              <a:t>Repair</a:t>
            </a:r>
            <a:r>
              <a:rPr lang="de-DE" sz="2000" b="1" dirty="0" smtClean="0">
                <a:latin typeface="Source Sans Variable Semibold" pitchFamily="34" charset="0"/>
              </a:rPr>
              <a:t>-Café?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000" b="1" dirty="0" smtClean="0">
                <a:latin typeface="Source Sans Variable Semibold" pitchFamily="34" charset="0"/>
              </a:rPr>
              <a:t>Ziele, Entstehung, Verbreitung, Reparaturen, Erfolg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000" b="1" dirty="0" smtClean="0">
                <a:latin typeface="Source Sans Variable Semibold" pitchFamily="34" charset="0"/>
              </a:rPr>
              <a:t>Mitarbeiter, Besucher, ‚Nicht-Besucher‘</a:t>
            </a:r>
            <a:br>
              <a:rPr lang="de-DE" sz="2000" b="1" dirty="0" smtClean="0">
                <a:latin typeface="Source Sans Variable Semibold" pitchFamily="34" charset="0"/>
              </a:rPr>
            </a:br>
            <a:endParaRPr lang="de-DE" sz="1600" b="1" dirty="0" smtClean="0">
              <a:latin typeface="Source Sans Variable Semibold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DE" sz="2000" b="1" dirty="0">
                <a:latin typeface="Source Sans Variable Semibold" pitchFamily="34" charset="0"/>
              </a:rPr>
              <a:t>Wie gelingt es, die Menschen </a:t>
            </a:r>
            <a:r>
              <a:rPr lang="de-DE" sz="2000" b="1" dirty="0" smtClean="0">
                <a:latin typeface="Source Sans Variable Semibold" pitchFamily="34" charset="0"/>
              </a:rPr>
              <a:t>von unserem </a:t>
            </a:r>
            <a:r>
              <a:rPr lang="de-DE" sz="2000" b="1" dirty="0">
                <a:latin typeface="Source Sans Variable Semibold" pitchFamily="34" charset="0"/>
              </a:rPr>
              <a:t>Angebot zu überzeugen</a:t>
            </a:r>
            <a:r>
              <a:rPr lang="de-DE" sz="2000" b="1" dirty="0" smtClean="0">
                <a:latin typeface="Source Sans Variable Semibold" pitchFamily="34" charset="0"/>
              </a:rPr>
              <a:t>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000" b="1" dirty="0">
                <a:latin typeface="Source Sans Variable Semibold" pitchFamily="34" charset="0"/>
              </a:rPr>
              <a:t>Wo sehen wir Widerstände, dass Menschen ihr Verhalten </a:t>
            </a:r>
            <a:r>
              <a:rPr lang="de-DE" sz="2000" b="1" dirty="0" smtClean="0">
                <a:latin typeface="Source Sans Variable Semibold" pitchFamily="34" charset="0"/>
              </a:rPr>
              <a:t>(mehr </a:t>
            </a:r>
            <a:r>
              <a:rPr lang="de-DE" sz="2000" b="1" dirty="0">
                <a:latin typeface="Source Sans Variable Semibold" pitchFamily="34" charset="0"/>
              </a:rPr>
              <a:t>zu </a:t>
            </a:r>
            <a:r>
              <a:rPr lang="de-DE" sz="2000" b="1" dirty="0" smtClean="0">
                <a:latin typeface="Source Sans Variable Semibold" pitchFamily="34" charset="0"/>
              </a:rPr>
              <a:t>reparieren) </a:t>
            </a:r>
            <a:r>
              <a:rPr lang="de-DE" sz="2000" b="1" dirty="0">
                <a:latin typeface="Source Sans Variable Semibold" pitchFamily="34" charset="0"/>
              </a:rPr>
              <a:t>nicht verändern</a:t>
            </a:r>
            <a:r>
              <a:rPr lang="de-DE" sz="2000" b="1" dirty="0" smtClean="0">
                <a:latin typeface="Source Sans Variable Semibold" pitchFamily="34" charset="0"/>
              </a:rPr>
              <a:t>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000" b="1" dirty="0">
                <a:latin typeface="Source Sans Variable Semibold" pitchFamily="34" charset="0"/>
              </a:rPr>
              <a:t>Was unternehmen wir gegen diese Widerstände? 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2000" b="1" dirty="0">
              <a:latin typeface="Source Sans Variable Semibold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/>
            <a:r>
              <a:rPr lang="de-CH" sz="2400" b="1" dirty="0" smtClean="0">
                <a:latin typeface="Source Sans Variable Black" pitchFamily="34" charset="0"/>
              </a:rPr>
              <a:t>Inhalt</a:t>
            </a:r>
            <a:endParaRPr lang="de-CH" sz="2400" b="1" dirty="0">
              <a:latin typeface="Source Sans Variable Black" pitchFamily="34" charset="0"/>
            </a:endParaRPr>
          </a:p>
        </p:txBody>
      </p:sp>
      <p:pic>
        <p:nvPicPr>
          <p:cNvPr id="1026" name="Picture 2" descr="Inhalt - Kostenlose schnittstelle-Ico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332" y="260647"/>
            <a:ext cx="1240397" cy="124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48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20</a:t>
            </a:fld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1187624" y="1152506"/>
            <a:ext cx="7956375" cy="476077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1259633" y="1052736"/>
            <a:ext cx="7704855" cy="104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00" tIns="96000" rIns="96000" bIns="9600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2"/>
                </a:solidFill>
                <a:latin typeface="Verdana" pitchFamily="34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2"/>
                </a:solidFill>
                <a:latin typeface="Verdana" pitchFamily="34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2"/>
                </a:solidFill>
                <a:latin typeface="Verdana" pitchFamily="34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2"/>
                </a:solidFill>
                <a:latin typeface="Verdana" pitchFamily="34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de-DE" sz="1400" kern="0" dirty="0">
                <a:solidFill>
                  <a:schemeClr val="bg1"/>
                </a:solidFill>
                <a:latin typeface="Source Sans Variable Black" pitchFamily="34" charset="0"/>
              </a:rPr>
              <a:t>HSLU </a:t>
            </a:r>
            <a:r>
              <a:rPr lang="de-DE" sz="1400" kern="0" dirty="0" smtClean="0">
                <a:solidFill>
                  <a:schemeClr val="bg1"/>
                </a:solidFill>
                <a:latin typeface="Source Sans Variable Black" pitchFamily="34" charset="0"/>
              </a:rPr>
              <a:t>Wirtschaft</a:t>
            </a:r>
          </a:p>
          <a:p>
            <a:endParaRPr lang="de-DE" sz="500" kern="0" dirty="0">
              <a:solidFill>
                <a:schemeClr val="bg1"/>
              </a:solidFill>
              <a:latin typeface="Source Sans Variable Semibold" pitchFamily="34" charset="0"/>
            </a:endParaRPr>
          </a:p>
          <a:p>
            <a:r>
              <a:rPr lang="de-DE" sz="1400" kern="0" dirty="0">
                <a:solidFill>
                  <a:schemeClr val="bg1"/>
                </a:solidFill>
                <a:latin typeface="Source Sans Variable Semibold" pitchFamily="34" charset="0"/>
              </a:rPr>
              <a:t>Modul </a:t>
            </a:r>
            <a:r>
              <a:rPr lang="de-DE" sz="1400" kern="0" dirty="0" smtClean="0">
                <a:solidFill>
                  <a:schemeClr val="bg1"/>
                </a:solidFill>
                <a:latin typeface="Source Sans Variable Semibold" pitchFamily="34" charset="0"/>
              </a:rPr>
              <a:t>‚Nachhaltiger Konsum‘ </a:t>
            </a:r>
            <a:r>
              <a:rPr lang="de-DE" sz="1400" kern="0" dirty="0" smtClean="0">
                <a:solidFill>
                  <a:schemeClr val="bg1"/>
                </a:solidFill>
                <a:latin typeface="Source Sans Variable Semibold" pitchFamily="34" charset="0"/>
              </a:rPr>
              <a:t>2024 – Vorschläge aus der Fallstudie </a:t>
            </a:r>
            <a:endParaRPr lang="de-DE" sz="1400" kern="0" dirty="0">
              <a:solidFill>
                <a:schemeClr val="bg1"/>
              </a:solidFill>
              <a:latin typeface="Source Sans Variable Semibold" pitchFamily="34" charset="0"/>
            </a:endParaRPr>
          </a:p>
          <a:p>
            <a:r>
              <a:rPr lang="de-DE" sz="1600" kern="0" dirty="0">
                <a:solidFill>
                  <a:srgbClr val="FFFF00"/>
                </a:solidFill>
                <a:latin typeface="Source Sans Variable Semibold" pitchFamily="34" charset="0"/>
              </a:rPr>
              <a:t>‚Wie bringen wir junge Menschen dazu, Dinge im </a:t>
            </a:r>
            <a:r>
              <a:rPr lang="de-DE" sz="1600" kern="0" dirty="0" err="1">
                <a:solidFill>
                  <a:srgbClr val="FFFF00"/>
                </a:solidFill>
                <a:latin typeface="Source Sans Variable Semibold" pitchFamily="34" charset="0"/>
              </a:rPr>
              <a:t>Repair</a:t>
            </a:r>
            <a:r>
              <a:rPr lang="de-DE" sz="1600" kern="0" dirty="0">
                <a:solidFill>
                  <a:srgbClr val="FFFF00"/>
                </a:solidFill>
                <a:latin typeface="Source Sans Variable Semibold" pitchFamily="34" charset="0"/>
              </a:rPr>
              <a:t>-Café reparieren zu lassen‘?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DE" sz="2400" dirty="0">
                <a:latin typeface="Source Sans Variable Black" pitchFamily="34" charset="0"/>
              </a:rPr>
              <a:t>Was </a:t>
            </a:r>
            <a:r>
              <a:rPr lang="de-DE" sz="2400" dirty="0" smtClean="0">
                <a:latin typeface="Source Sans Variable Black" pitchFamily="34" charset="0"/>
              </a:rPr>
              <a:t>unternehmen wir gegen </a:t>
            </a:r>
            <a:r>
              <a:rPr lang="de-DE" sz="2400" dirty="0">
                <a:latin typeface="Source Sans Variable Black" pitchFamily="34" charset="0"/>
              </a:rPr>
              <a:t>diese Widerstände? 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1709427" y="2204864"/>
            <a:ext cx="6912768" cy="4068452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de-DE" sz="1400" dirty="0" err="1" smtClean="0">
                <a:solidFill>
                  <a:schemeClr val="bg1"/>
                </a:solidFill>
                <a:latin typeface="Source Sans Variable Black" pitchFamily="34" charset="0"/>
              </a:rPr>
              <a:t>Social</a:t>
            </a:r>
            <a:r>
              <a:rPr lang="de-DE" sz="1400" dirty="0" smtClean="0">
                <a:solidFill>
                  <a:schemeClr val="bg1"/>
                </a:solidFill>
                <a:latin typeface="Source Sans Variable Black" pitchFamily="34" charset="0"/>
              </a:rPr>
              <a:t> </a:t>
            </a:r>
            <a:r>
              <a:rPr lang="de-DE" sz="1400" dirty="0">
                <a:solidFill>
                  <a:schemeClr val="bg1"/>
                </a:solidFill>
                <a:latin typeface="Source Sans Variable Black" pitchFamily="34" charset="0"/>
              </a:rPr>
              <a:t>Media Präsenz aufbauen (Instagram/</a:t>
            </a:r>
            <a:r>
              <a:rPr lang="de-DE" sz="1400" dirty="0" err="1">
                <a:solidFill>
                  <a:schemeClr val="bg1"/>
                </a:solidFill>
                <a:latin typeface="Source Sans Variable Black" pitchFamily="34" charset="0"/>
              </a:rPr>
              <a:t>TikTok</a:t>
            </a:r>
            <a:r>
              <a:rPr lang="de-DE" sz="1400" dirty="0">
                <a:solidFill>
                  <a:schemeClr val="bg1"/>
                </a:solidFill>
                <a:latin typeface="Source Sans Variable Black" pitchFamily="34" charset="0"/>
              </a:rPr>
              <a:t>)</a:t>
            </a:r>
            <a:r>
              <a:rPr lang="de-DE" sz="1600" dirty="0" smtClean="0">
                <a:solidFill>
                  <a:schemeClr val="bg1"/>
                </a:solidFill>
              </a:rPr>
              <a:t/>
            </a:r>
            <a:br>
              <a:rPr lang="de-DE" sz="1600" dirty="0" smtClean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Wie soll man Beiträge auf Instagram / </a:t>
            </a:r>
            <a:r>
              <a:rPr lang="de-DE" sz="1400" dirty="0" err="1">
                <a:solidFill>
                  <a:schemeClr val="bg1"/>
                </a:solidFill>
                <a:latin typeface="Source Sans 3 Light" panose="020B0303030403020204" pitchFamily="34" charset="0"/>
              </a:rPr>
              <a:t>TikTok</a:t>
            </a:r>
            <a:r>
              <a:rPr lang="de-DE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 gestalten? Z.B. </a:t>
            </a:r>
            <a:r>
              <a:rPr lang="de-DE" sz="1400" dirty="0" err="1">
                <a:solidFill>
                  <a:schemeClr val="bg1"/>
                </a:solidFill>
                <a:latin typeface="Source Sans 3 Light" panose="020B0303030403020204" pitchFamily="34" charset="0"/>
              </a:rPr>
              <a:t>Influencer</a:t>
            </a:r>
            <a:r>
              <a:rPr lang="de-DE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 </a:t>
            </a:r>
            <a:r>
              <a:rPr lang="de-DE" sz="1400" dirty="0" smtClean="0">
                <a:solidFill>
                  <a:schemeClr val="bg1"/>
                </a:solidFill>
                <a:latin typeface="Source Sans 3 Light" panose="020B0303030403020204" pitchFamily="34" charset="0"/>
              </a:rPr>
              <a:t>einladen</a:t>
            </a:r>
            <a:endParaRPr lang="de-DE" sz="1400" dirty="0">
              <a:solidFill>
                <a:schemeClr val="bg1"/>
              </a:solidFill>
              <a:latin typeface="Source Sans Variable Semibold" pitchFamily="34" charset="0"/>
            </a:endParaRPr>
          </a:p>
          <a:p>
            <a:pPr>
              <a:buFont typeface="+mj-lt"/>
              <a:buAutoNum type="arabicPeriod"/>
            </a:pPr>
            <a:r>
              <a:rPr lang="de-CH" sz="1400" dirty="0" err="1" smtClean="0">
                <a:solidFill>
                  <a:schemeClr val="bg1"/>
                </a:solidFill>
                <a:latin typeface="Source Sans Variable Black" pitchFamily="34" charset="0"/>
              </a:rPr>
              <a:t>Repair</a:t>
            </a:r>
            <a:r>
              <a:rPr lang="de-CH" sz="1400" dirty="0" smtClean="0">
                <a:solidFill>
                  <a:schemeClr val="bg1"/>
                </a:solidFill>
                <a:latin typeface="Source Sans Variable Black" pitchFamily="34" charset="0"/>
              </a:rPr>
              <a:t>-Café App</a:t>
            </a:r>
            <a:br>
              <a:rPr lang="de-CH" sz="1400" dirty="0" smtClean="0">
                <a:solidFill>
                  <a:schemeClr val="bg1"/>
                </a:solidFill>
                <a:latin typeface="Source Sans Variable Black" pitchFamily="34" charset="0"/>
              </a:rPr>
            </a:br>
            <a:r>
              <a:rPr lang="de-DE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Die Bedürfnisse «Wartezeit verkürzen» und «Einfachheit» sollen anhand der App befriedigt werden.</a:t>
            </a:r>
          </a:p>
          <a:p>
            <a:pPr>
              <a:buFont typeface="+mj-lt"/>
              <a:buAutoNum type="arabicPeriod"/>
            </a:pPr>
            <a:r>
              <a:rPr lang="de-DE" sz="1400" dirty="0" smtClean="0">
                <a:solidFill>
                  <a:schemeClr val="bg1"/>
                </a:solidFill>
                <a:latin typeface="Source Sans Variable Black" pitchFamily="34" charset="0"/>
              </a:rPr>
              <a:t>Mehr </a:t>
            </a:r>
            <a:r>
              <a:rPr lang="de-DE" sz="1400" dirty="0">
                <a:solidFill>
                  <a:schemeClr val="bg1"/>
                </a:solidFill>
                <a:latin typeface="Source Sans Variable Black" pitchFamily="34" charset="0"/>
              </a:rPr>
              <a:t>Öffnungszeiten</a:t>
            </a:r>
            <a:r>
              <a:rPr lang="de-DE" sz="1400" b="1" dirty="0" smtClean="0">
                <a:solidFill>
                  <a:schemeClr val="bg1"/>
                </a:solidFill>
                <a:latin typeface="Source Sans Variable Semibold" pitchFamily="34" charset="0"/>
              </a:rPr>
              <a:t/>
            </a:r>
            <a:br>
              <a:rPr lang="de-DE" sz="1400" b="1" dirty="0" smtClean="0">
                <a:solidFill>
                  <a:schemeClr val="bg1"/>
                </a:solidFill>
                <a:latin typeface="Source Sans Variable Semibold" pitchFamily="34" charset="0"/>
              </a:rPr>
            </a:br>
            <a:r>
              <a:rPr lang="de-DE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Durch die flexibleren Bedingungen wird die Bequemlichkeitsbarriere gesenkt. Es wird so gegen die begrenzte Verfügbarkeit des Angebots angegangen.</a:t>
            </a:r>
          </a:p>
          <a:p>
            <a:pPr>
              <a:buFont typeface="+mj-lt"/>
              <a:buAutoNum type="arabicPeriod"/>
            </a:pPr>
            <a:r>
              <a:rPr lang="de-CH" sz="1400" dirty="0" smtClean="0">
                <a:solidFill>
                  <a:schemeClr val="bg1"/>
                </a:solidFill>
                <a:latin typeface="Source Sans Variable Black" pitchFamily="34" charset="0"/>
              </a:rPr>
              <a:t>Online Reservationstool</a:t>
            </a:r>
            <a:r>
              <a:rPr lang="de-CH" sz="1400" dirty="0" smtClean="0">
                <a:solidFill>
                  <a:schemeClr val="bg1"/>
                </a:solidFill>
                <a:latin typeface="Source Sans Variable Semibold" pitchFamily="34" charset="0"/>
              </a:rPr>
              <a:t/>
            </a:r>
            <a:br>
              <a:rPr lang="de-CH" sz="1400" dirty="0" smtClean="0">
                <a:solidFill>
                  <a:schemeClr val="bg1"/>
                </a:solidFill>
                <a:latin typeface="Source Sans Variable Semibold" pitchFamily="34" charset="0"/>
              </a:rPr>
            </a:br>
            <a:r>
              <a:rPr lang="de-DE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Kunden können im Voraus einen </a:t>
            </a:r>
            <a:r>
              <a:rPr lang="de-DE" sz="1400" dirty="0" err="1">
                <a:solidFill>
                  <a:schemeClr val="bg1"/>
                </a:solidFill>
                <a:latin typeface="Source Sans 3 Light" panose="020B0303030403020204" pitchFamily="34" charset="0"/>
              </a:rPr>
              <a:t>Zeitslot</a:t>
            </a:r>
            <a:r>
              <a:rPr lang="de-DE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 reservieren mit Auswahl des zu reparierenden Objekts mit </a:t>
            </a:r>
            <a:r>
              <a:rPr lang="de-CH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Angabe der üblichen Bearbeitungszeit</a:t>
            </a:r>
          </a:p>
          <a:p>
            <a:pPr>
              <a:buFont typeface="+mj-lt"/>
              <a:buAutoNum type="arabicPeriod"/>
            </a:pPr>
            <a:r>
              <a:rPr lang="de-DE" sz="1400" dirty="0" smtClean="0">
                <a:solidFill>
                  <a:schemeClr val="bg1"/>
                </a:solidFill>
                <a:latin typeface="Source Sans Variable Black" pitchFamily="34" charset="0"/>
              </a:rPr>
              <a:t>‚</a:t>
            </a:r>
            <a:r>
              <a:rPr lang="de-DE" sz="1400" dirty="0">
                <a:solidFill>
                  <a:schemeClr val="bg1"/>
                </a:solidFill>
                <a:latin typeface="Source Sans Variable Black" pitchFamily="34" charset="0"/>
              </a:rPr>
              <a:t>Nähen im Café‘ Event alle 2 Monate sonntags von 11-13 </a:t>
            </a:r>
            <a:r>
              <a:rPr lang="de-DE" sz="1400" dirty="0" smtClean="0">
                <a:solidFill>
                  <a:schemeClr val="bg1"/>
                </a:solidFill>
                <a:latin typeface="Source Sans Variable Black" pitchFamily="34" charset="0"/>
              </a:rPr>
              <a:t>Uhr</a:t>
            </a:r>
            <a:r>
              <a:rPr lang="de-DE" sz="1400" dirty="0" smtClean="0">
                <a:solidFill>
                  <a:schemeClr val="bg1"/>
                </a:solidFill>
              </a:rPr>
              <a:t/>
            </a:r>
            <a:br>
              <a:rPr lang="de-DE" sz="1400" dirty="0" smtClean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Mittagessen/Kuchen und Kooperation mit e.g. BERNINA, </a:t>
            </a:r>
            <a:r>
              <a:rPr lang="de-DE" sz="1400" dirty="0" err="1">
                <a:solidFill>
                  <a:schemeClr val="bg1"/>
                </a:solidFill>
                <a:latin typeface="Source Sans 3 Light" panose="020B0303030403020204" pitchFamily="34" charset="0"/>
              </a:rPr>
              <a:t>Vonarburg</a:t>
            </a:r>
            <a:endParaRPr lang="de-DE" sz="1400" dirty="0">
              <a:solidFill>
                <a:schemeClr val="bg1"/>
              </a:solidFill>
              <a:latin typeface="Source Sans 3 Light" panose="020B0303030403020204" pitchFamily="34" charset="0"/>
            </a:endParaRPr>
          </a:p>
          <a:p>
            <a:pPr>
              <a:buFont typeface="+mj-lt"/>
              <a:buAutoNum type="arabicPeriod"/>
            </a:pPr>
            <a:r>
              <a:rPr lang="de-DE" sz="1400" dirty="0">
                <a:solidFill>
                  <a:schemeClr val="bg1"/>
                </a:solidFill>
                <a:latin typeface="Source Sans Variable Black" pitchFamily="34" charset="0"/>
              </a:rPr>
              <a:t>Spezielle Workshops im </a:t>
            </a:r>
            <a:r>
              <a:rPr lang="de-DE" sz="1400" dirty="0" err="1">
                <a:solidFill>
                  <a:schemeClr val="bg1"/>
                </a:solidFill>
                <a:latin typeface="Source Sans Variable Black" pitchFamily="34" charset="0"/>
              </a:rPr>
              <a:t>Repair</a:t>
            </a:r>
            <a:r>
              <a:rPr lang="de-DE" sz="1400" dirty="0">
                <a:solidFill>
                  <a:schemeClr val="bg1"/>
                </a:solidFill>
                <a:latin typeface="Source Sans Variable Black" pitchFamily="34" charset="0"/>
              </a:rPr>
              <a:t> Café </a:t>
            </a:r>
            <a:r>
              <a:rPr lang="de-DE" sz="1400" dirty="0" smtClean="0">
                <a:solidFill>
                  <a:schemeClr val="bg1"/>
                </a:solidFill>
                <a:latin typeface="Source Sans Variable Black" pitchFamily="34" charset="0"/>
              </a:rPr>
              <a:t>anbieten</a:t>
            </a:r>
            <a:r>
              <a:rPr lang="de-DE" sz="1400" b="1" dirty="0" smtClean="0">
                <a:solidFill>
                  <a:schemeClr val="bg1"/>
                </a:solidFill>
                <a:latin typeface="Source Sans Variable Semibold" pitchFamily="34" charset="0"/>
              </a:rPr>
              <a:t/>
            </a:r>
            <a:br>
              <a:rPr lang="de-DE" sz="1400" b="1" dirty="0" smtClean="0">
                <a:solidFill>
                  <a:schemeClr val="bg1"/>
                </a:solidFill>
                <a:latin typeface="Source Sans Variable Semibold" pitchFamily="34" charset="0"/>
              </a:rPr>
            </a:br>
            <a:r>
              <a:rPr lang="de-DE" sz="1400" dirty="0">
                <a:solidFill>
                  <a:schemeClr val="bg1"/>
                </a:solidFill>
                <a:latin typeface="Source Sans 3 Light" panose="020B0303030403020204" pitchFamily="34" charset="0"/>
              </a:rPr>
              <a:t>Schwerpunkte im Bereich Kleidung und Elektrogeräte mit Tipps und Tricks.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1106797" y="2168860"/>
            <a:ext cx="505682" cy="3420380"/>
            <a:chOff x="1106797" y="2168860"/>
            <a:chExt cx="505682" cy="3420380"/>
          </a:xfrm>
        </p:grpSpPr>
        <p:sp>
          <p:nvSpPr>
            <p:cNvPr id="9" name="Pfeil nach rechts 8"/>
            <p:cNvSpPr/>
            <p:nvPr/>
          </p:nvSpPr>
          <p:spPr>
            <a:xfrm>
              <a:off x="1106797" y="5157192"/>
              <a:ext cx="504057" cy="43204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" name="Pfeil nach rechts 9"/>
            <p:cNvSpPr/>
            <p:nvPr/>
          </p:nvSpPr>
          <p:spPr>
            <a:xfrm>
              <a:off x="1108422" y="2168860"/>
              <a:ext cx="504057" cy="43204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247792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21</a:t>
            </a:fld>
            <a:endParaRPr lang="de-CH"/>
          </a:p>
        </p:txBody>
      </p:sp>
      <p:sp>
        <p:nvSpPr>
          <p:cNvPr id="11" name="Textfeld 10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DE" sz="2400" dirty="0">
                <a:latin typeface="Source Sans Variable Black" pitchFamily="34" charset="0"/>
              </a:rPr>
              <a:t>Was </a:t>
            </a:r>
            <a:r>
              <a:rPr lang="de-DE" sz="2400" dirty="0" smtClean="0">
                <a:latin typeface="Source Sans Variable Black" pitchFamily="34" charset="0"/>
              </a:rPr>
              <a:t>unternehmen wir gegen </a:t>
            </a:r>
            <a:r>
              <a:rPr lang="de-DE" sz="2400" dirty="0">
                <a:latin typeface="Source Sans Variable Black" pitchFamily="34" charset="0"/>
              </a:rPr>
              <a:t>diese Widerstände? 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691680" y="1736812"/>
            <a:ext cx="6264696" cy="111612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de-DE" sz="2000" dirty="0" smtClean="0">
              <a:latin typeface="Source Sans Variable Black" pitchFamily="34" charset="0"/>
            </a:endParaRPr>
          </a:p>
          <a:p>
            <a:pPr marL="0" indent="0">
              <a:buNone/>
            </a:pPr>
            <a:endParaRPr lang="de-DE" sz="2000" dirty="0">
              <a:latin typeface="Source Sans Variable Black" pitchFamily="34" charset="0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1705944" y="1232756"/>
            <a:ext cx="626469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1600" dirty="0" smtClean="0">
              <a:latin typeface="Aptifer Sans LT Pro Black" pitchFamily="34" charset="0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1691680" y="4653136"/>
            <a:ext cx="6264696" cy="1211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endParaRPr lang="de-DE" sz="2000" dirty="0">
              <a:latin typeface="Source Sans Variable Black" pitchFamily="34" charset="0"/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1943708" y="1232756"/>
            <a:ext cx="6123576" cy="4392488"/>
            <a:chOff x="1943708" y="1232756"/>
            <a:chExt cx="6123576" cy="4392488"/>
          </a:xfrm>
        </p:grpSpPr>
        <p:pic>
          <p:nvPicPr>
            <p:cNvPr id="1026" name="Picture 2" descr="https://cdn.prod.www.spiegel.de/images/1aeff062-f3b0-4b0b-b520-70269bade647_w520_r1.3941814033086137_fpx51_fpy4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708" y="1232756"/>
              <a:ext cx="6123576" cy="4392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hteck 19"/>
            <p:cNvSpPr/>
            <p:nvPr/>
          </p:nvSpPr>
          <p:spPr>
            <a:xfrm>
              <a:off x="2591780" y="5049180"/>
              <a:ext cx="4968552" cy="468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2411760" y="2697158"/>
            <a:ext cx="6732240" cy="3343584"/>
            <a:chOff x="2411760" y="2628055"/>
            <a:chExt cx="6732240" cy="3343584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435588" y="2628055"/>
              <a:ext cx="3708412" cy="1601889"/>
              <a:chOff x="5364088" y="2744924"/>
              <a:chExt cx="3708412" cy="1601889"/>
            </a:xfrm>
          </p:grpSpPr>
          <p:cxnSp>
            <p:nvCxnSpPr>
              <p:cNvPr id="8" name="Gerade Verbindung 7"/>
              <p:cNvCxnSpPr/>
              <p:nvPr/>
            </p:nvCxnSpPr>
            <p:spPr>
              <a:xfrm>
                <a:off x="5364088" y="2744924"/>
                <a:ext cx="1584176" cy="108012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11"/>
              <p:cNvCxnSpPr/>
              <p:nvPr/>
            </p:nvCxnSpPr>
            <p:spPr>
              <a:xfrm flipV="1">
                <a:off x="5364088" y="2744924"/>
                <a:ext cx="1687996" cy="108012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feld 15"/>
              <p:cNvSpPr txBox="1"/>
              <p:nvPr/>
            </p:nvSpPr>
            <p:spPr>
              <a:xfrm>
                <a:off x="7128284" y="2807930"/>
                <a:ext cx="1944216" cy="15388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CH" sz="2800" b="1" dirty="0" smtClean="0">
                    <a:solidFill>
                      <a:srgbClr val="FF0000"/>
                    </a:solidFill>
                    <a:latin typeface="Tempus Sans ITC" panose="04020404030D07020202" pitchFamily="82" charset="0"/>
                  </a:rPr>
                  <a:t>Nein!!!</a:t>
                </a:r>
              </a:p>
              <a:p>
                <a:endParaRPr lang="de-CH" sz="900" b="1" dirty="0" smtClean="0">
                  <a:solidFill>
                    <a:srgbClr val="FF0000"/>
                  </a:solidFill>
                  <a:latin typeface="Tempus Sans ITC" panose="04020404030D07020202" pitchFamily="82" charset="0"/>
                </a:endParaRPr>
              </a:p>
              <a:p>
                <a:r>
                  <a:rPr lang="de-CH" sz="2800" b="1" dirty="0" smtClean="0">
                    <a:solidFill>
                      <a:srgbClr val="FF0000"/>
                    </a:solidFill>
                    <a:latin typeface="Tempus Sans ITC" panose="04020404030D07020202" pitchFamily="82" charset="0"/>
                  </a:rPr>
                  <a:t>Mehr</a:t>
                </a:r>
                <a:br>
                  <a:rPr lang="de-CH" sz="2800" b="1" dirty="0" smtClean="0">
                    <a:solidFill>
                      <a:srgbClr val="FF0000"/>
                    </a:solidFill>
                    <a:latin typeface="Tempus Sans ITC" panose="04020404030D07020202" pitchFamily="82" charset="0"/>
                  </a:rPr>
                </a:br>
                <a:r>
                  <a:rPr lang="de-CH" sz="2800" b="1" u="sng" dirty="0" smtClean="0">
                    <a:solidFill>
                      <a:srgbClr val="FF0000"/>
                    </a:solidFill>
                    <a:latin typeface="Tempus Sans ITC" panose="04020404030D07020202" pitchFamily="82" charset="0"/>
                  </a:rPr>
                  <a:t>machen</a:t>
                </a:r>
                <a:r>
                  <a:rPr lang="de-CH" sz="2800" b="1" dirty="0" smtClean="0">
                    <a:solidFill>
                      <a:srgbClr val="FF0000"/>
                    </a:solidFill>
                    <a:latin typeface="Tempus Sans ITC" panose="04020404030D07020202" pitchFamily="82" charset="0"/>
                  </a:rPr>
                  <a:t>!</a:t>
                </a:r>
                <a:endParaRPr lang="de-CH" sz="2800" b="1" dirty="0">
                  <a:solidFill>
                    <a:srgbClr val="FF0000"/>
                  </a:solidFill>
                  <a:latin typeface="Tempus Sans ITC" panose="04020404030D07020202" pitchFamily="82" charset="0"/>
                </a:endParaRPr>
              </a:p>
            </p:txBody>
          </p:sp>
        </p:grpSp>
        <p:sp>
          <p:nvSpPr>
            <p:cNvPr id="17" name="Textfeld 16"/>
            <p:cNvSpPr txBox="1"/>
            <p:nvPr/>
          </p:nvSpPr>
          <p:spPr>
            <a:xfrm>
              <a:off x="2411760" y="5140642"/>
              <a:ext cx="6624228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CH" sz="2400" b="1" dirty="0" smtClean="0">
                  <a:solidFill>
                    <a:srgbClr val="FF0000"/>
                  </a:solidFill>
                  <a:latin typeface="Tempus Sans ITC" panose="04020404030D07020202" pitchFamily="82" charset="0"/>
                </a:rPr>
                <a:t>- Bekanntheitsgrad verbessern</a:t>
              </a:r>
            </a:p>
            <a:p>
              <a:r>
                <a:rPr lang="de-CH" sz="2400" b="1" dirty="0" smtClean="0">
                  <a:solidFill>
                    <a:srgbClr val="FF0000"/>
                  </a:solidFill>
                  <a:latin typeface="Tempus Sans ITC" panose="04020404030D07020202" pitchFamily="82" charset="0"/>
                </a:rPr>
                <a:t>- Mehr Jugendliche für das Reparieren begeistern</a:t>
              </a:r>
              <a:endParaRPr lang="de-CH" sz="2400" b="1" dirty="0">
                <a:solidFill>
                  <a:srgbClr val="FF0000"/>
                </a:solidFill>
                <a:latin typeface="Tempus Sans ITC" panose="04020404030D070202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7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22</a:t>
            </a:fld>
            <a:endParaRPr lang="de-CH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9" y="332656"/>
            <a:ext cx="1150395" cy="957199"/>
          </a:xfrm>
          <a:prstGeom prst="rect">
            <a:avLst/>
          </a:prstGeom>
        </p:spPr>
      </p:pic>
      <p:grpSp>
        <p:nvGrpSpPr>
          <p:cNvPr id="12" name="Gruppieren 11"/>
          <p:cNvGrpSpPr/>
          <p:nvPr/>
        </p:nvGrpSpPr>
        <p:grpSpPr>
          <a:xfrm>
            <a:off x="1439652" y="370198"/>
            <a:ext cx="7380312" cy="5949377"/>
            <a:chOff x="1439652" y="370198"/>
            <a:chExt cx="7380312" cy="5949377"/>
          </a:xfrm>
        </p:grpSpPr>
        <p:grpSp>
          <p:nvGrpSpPr>
            <p:cNvPr id="7" name="Gruppieren 6"/>
            <p:cNvGrpSpPr/>
            <p:nvPr/>
          </p:nvGrpSpPr>
          <p:grpSpPr>
            <a:xfrm>
              <a:off x="3635896" y="5301208"/>
              <a:ext cx="2633801" cy="1018367"/>
              <a:chOff x="4152838" y="5226496"/>
              <a:chExt cx="2633801" cy="1018367"/>
            </a:xfrm>
          </p:grpSpPr>
          <p:sp>
            <p:nvSpPr>
              <p:cNvPr id="8" name="Textfeld 7"/>
              <p:cNvSpPr txBox="1"/>
              <p:nvPr/>
            </p:nvSpPr>
            <p:spPr>
              <a:xfrm>
                <a:off x="4152838" y="5229200"/>
                <a:ext cx="168667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CH" sz="1100" dirty="0">
                    <a:latin typeface="Source Sans Variable Semibold" pitchFamily="34" charset="0"/>
                  </a:rPr>
                  <a:t>Infos unter</a:t>
                </a:r>
              </a:p>
              <a:p>
                <a:pPr algn="r"/>
                <a:r>
                  <a:rPr lang="de-CH" sz="1100" dirty="0">
                    <a:latin typeface="Source Sans Variable Light" pitchFamily="34" charset="0"/>
                    <a:hlinkClick r:id="rId3"/>
                  </a:rPr>
                  <a:t>www.repair-cafe-luzern.ch</a:t>
                </a:r>
                <a:endParaRPr lang="de-CH" sz="1100" dirty="0">
                  <a:latin typeface="Source Sans Variable Light" pitchFamily="34" charset="0"/>
                </a:endParaRPr>
              </a:p>
              <a:p>
                <a:pPr algn="r"/>
                <a:r>
                  <a:rPr lang="de-CH" sz="1100" dirty="0">
                    <a:latin typeface="Source Sans Variable Light" pitchFamily="34" charset="0"/>
                    <a:hlinkClick r:id="rId4"/>
                  </a:rPr>
                  <a:t>www.repair-cafe-kriens.ch</a:t>
                </a:r>
                <a:endParaRPr lang="de-CH" sz="1100" dirty="0">
                  <a:latin typeface="Source Sans Variable Light" pitchFamily="34" charset="0"/>
                </a:endParaRPr>
              </a:p>
              <a:p>
                <a:pPr algn="r"/>
                <a:r>
                  <a:rPr lang="de-CH" sz="1100" dirty="0">
                    <a:latin typeface="Source Sans Variable Light" pitchFamily="34" charset="0"/>
                    <a:hlinkClick r:id="rId5"/>
                  </a:rPr>
                  <a:t>www.repair-cafe.ch</a:t>
                </a:r>
                <a:endParaRPr lang="de-CH" sz="1100" dirty="0">
                  <a:latin typeface="Source Sans Variable Light" pitchFamily="34" charset="0"/>
                </a:endParaRPr>
              </a:p>
              <a:p>
                <a:pPr algn="ctr"/>
                <a:endParaRPr lang="de-CH" sz="1600" b="1" dirty="0" smtClean="0">
                  <a:latin typeface="Bahnschrift SemiLight SemiConde" panose="020B0502040204020203" pitchFamily="34" charset="0"/>
                </a:endParaRPr>
              </a:p>
            </p:txBody>
          </p:sp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17034" y="5226496"/>
                <a:ext cx="869605" cy="880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" name="Gruppieren 10"/>
            <p:cNvGrpSpPr/>
            <p:nvPr/>
          </p:nvGrpSpPr>
          <p:grpSpPr>
            <a:xfrm>
              <a:off x="1439652" y="370198"/>
              <a:ext cx="7380312" cy="4736394"/>
              <a:chOff x="1439652" y="370198"/>
              <a:chExt cx="7380312" cy="4736394"/>
            </a:xfrm>
          </p:grpSpPr>
          <p:pic>
            <p:nvPicPr>
              <p:cNvPr id="5" name="Picture 3" descr="C:\Users\uscho\Documents\Uli\Repair_Café\Events\2023_06_16_Kriens_Summer_Special\2023_07_14_Repair_Café_Kriens_3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9652" y="370198"/>
                <a:ext cx="7380312" cy="47363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Textfeld 9"/>
              <p:cNvSpPr txBox="1"/>
              <p:nvPr/>
            </p:nvSpPr>
            <p:spPr>
              <a:xfrm>
                <a:off x="2386909" y="4149080"/>
                <a:ext cx="5485797" cy="95410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CH" sz="2800" dirty="0" smtClean="0">
                    <a:latin typeface="Source Sans Variable Black" pitchFamily="34" charset="0"/>
                  </a:rPr>
                  <a:t>Danke für eure </a:t>
                </a:r>
                <a:r>
                  <a:rPr lang="de-CH" sz="2800" dirty="0" smtClean="0">
                    <a:latin typeface="Source Sans Variable Black" pitchFamily="34" charset="0"/>
                  </a:rPr>
                  <a:t>Aufmerksamkeit</a:t>
                </a:r>
                <a:r>
                  <a:rPr lang="de-CH" sz="2800" dirty="0">
                    <a:latin typeface="Source Sans Variable Black" pitchFamily="34" charset="0"/>
                  </a:rPr>
                  <a:t>.</a:t>
                </a:r>
                <a:endParaRPr lang="de-CH" sz="2800" dirty="0" smtClean="0">
                  <a:latin typeface="Source Sans Variable Black" pitchFamily="34" charset="0"/>
                </a:endParaRPr>
              </a:p>
              <a:p>
                <a:r>
                  <a:rPr lang="de-CH" sz="2800" dirty="0" smtClean="0">
                    <a:latin typeface="Source Sans Variable Black" pitchFamily="34" charset="0"/>
                  </a:rPr>
                  <a:t>Kommt doch einfach mal vorbei.</a:t>
                </a:r>
                <a:endParaRPr lang="de-CH" sz="2800" dirty="0">
                  <a:latin typeface="Source Sans Variable Black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206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3</a:t>
            </a:fld>
            <a:endParaRPr lang="de-CH"/>
          </a:p>
        </p:txBody>
      </p:sp>
      <p:sp>
        <p:nvSpPr>
          <p:cNvPr id="9" name="Textfeld 8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CH" sz="2400" dirty="0" smtClean="0">
                <a:latin typeface="Source Sans Variable Black" pitchFamily="34" charset="0"/>
              </a:rPr>
              <a:t>Was ist ein </a:t>
            </a:r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-Café?</a:t>
            </a:r>
            <a:endParaRPr lang="de-CH" sz="2400" dirty="0">
              <a:latin typeface="Source Sans Variable Black" pitchFamily="34" charset="0"/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1187624" y="1280170"/>
            <a:ext cx="7956376" cy="1284734"/>
            <a:chOff x="1475656" y="1268760"/>
            <a:chExt cx="7087994" cy="103248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279"/>
            <a:stretch/>
          </p:blipFill>
          <p:spPr bwMode="auto">
            <a:xfrm>
              <a:off x="1475656" y="1268760"/>
              <a:ext cx="7087994" cy="1032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7257" y="1419863"/>
              <a:ext cx="606249" cy="606249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6520591" y="1600333"/>
              <a:ext cx="991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 smtClean="0">
                  <a:solidFill>
                    <a:schemeClr val="bg1">
                      <a:lumMod val="85000"/>
                    </a:schemeClr>
                  </a:solidFill>
                </a:rPr>
                <a:t>ChatGPT</a:t>
              </a:r>
              <a:endParaRPr lang="de-CH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476"/>
          <a:stretch/>
        </p:blipFill>
        <p:spPr bwMode="auto">
          <a:xfrm>
            <a:off x="1187624" y="2367802"/>
            <a:ext cx="7956376" cy="322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187624" y="2367802"/>
            <a:ext cx="7956376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de-DE" sz="2400" dirty="0" smtClean="0">
              <a:latin typeface="Source Sans Variable Black" pitchFamily="34" charset="0"/>
            </a:endParaRPr>
          </a:p>
          <a:p>
            <a:r>
              <a:rPr lang="de-DE" sz="2400" dirty="0" smtClean="0">
                <a:latin typeface="Source Sans Variable Black" pitchFamily="34" charset="0"/>
              </a:rPr>
              <a:t>Ehrenamtliche </a:t>
            </a:r>
            <a:r>
              <a:rPr lang="de-DE" sz="2400" dirty="0">
                <a:latin typeface="Source Sans Variable Black" pitchFamily="34" charset="0"/>
              </a:rPr>
              <a:t>Fachleute </a:t>
            </a:r>
            <a:r>
              <a:rPr lang="de-DE" sz="2400" dirty="0" smtClean="0">
                <a:latin typeface="Source Sans Variable Black" pitchFamily="34" charset="0"/>
              </a:rPr>
              <a:t>reparieren </a:t>
            </a:r>
            <a:r>
              <a:rPr lang="de-DE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ans Variable Black" pitchFamily="34" charset="0"/>
              </a:rPr>
              <a:t>gemeinsam</a:t>
            </a:r>
            <a:r>
              <a:rPr lang="de-D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ans Variable Black" pitchFamily="34" charset="0"/>
              </a:rPr>
              <a:t> </a:t>
            </a:r>
            <a:r>
              <a:rPr lang="de-DE" sz="2400" dirty="0">
                <a:latin typeface="Source Sans Variable Black" pitchFamily="34" charset="0"/>
              </a:rPr>
              <a:t>mit Kunden… </a:t>
            </a:r>
            <a:r>
              <a:rPr lang="de-DE" sz="2400" dirty="0" smtClean="0">
                <a:latin typeface="Source Sans Variable Black" pitchFamily="34" charset="0"/>
              </a:rPr>
              <a:t>unentgeltlich </a:t>
            </a:r>
            <a:r>
              <a:rPr lang="de-DE" sz="2400" dirty="0">
                <a:latin typeface="Source Sans Variable Black" pitchFamily="34" charset="0"/>
              </a:rPr>
              <a:t>und in gemütlicher </a:t>
            </a:r>
            <a:r>
              <a:rPr lang="de-DE" sz="2400" dirty="0" smtClean="0">
                <a:latin typeface="Source Sans Variable Black" pitchFamily="34" charset="0"/>
              </a:rPr>
              <a:t>Atmosphäre</a:t>
            </a:r>
          </a:p>
          <a:p>
            <a:endParaRPr lang="de-DE" sz="2400" dirty="0">
              <a:latin typeface="Source Sans Variable Black" pitchFamily="34" charset="0"/>
            </a:endParaRPr>
          </a:p>
          <a:p>
            <a:endParaRPr lang="de-DE" sz="2400" dirty="0" smtClean="0">
              <a:latin typeface="Source Sans Variable Black" pitchFamily="34" charset="0"/>
            </a:endParaRPr>
          </a:p>
          <a:p>
            <a:endParaRPr lang="de-DE" sz="2400" dirty="0">
              <a:latin typeface="Source Sans Variable Black" pitchFamily="34" charset="0"/>
            </a:endParaRPr>
          </a:p>
          <a:p>
            <a:endParaRPr lang="de-DE" sz="2400" dirty="0" smtClean="0">
              <a:latin typeface="Source Sans Variable Black" pitchFamily="34" charset="0"/>
            </a:endParaRPr>
          </a:p>
          <a:p>
            <a:endParaRPr lang="de-DE" sz="2400" dirty="0">
              <a:latin typeface="Source Sans Variable Black" pitchFamily="34" charset="0"/>
            </a:endParaRPr>
          </a:p>
          <a:p>
            <a:endParaRPr lang="de-DE" sz="2400" dirty="0">
              <a:latin typeface="Source Sans Variable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22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1007604" y="1826403"/>
            <a:ext cx="8082390" cy="717966"/>
            <a:chOff x="1007604" y="1826404"/>
            <a:chExt cx="8082390" cy="717966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7754" y="1826404"/>
              <a:ext cx="6732240" cy="666492"/>
            </a:xfrm>
            <a:prstGeom prst="rect">
              <a:avLst/>
            </a:prstGeom>
          </p:spPr>
        </p:pic>
        <p:sp>
          <p:nvSpPr>
            <p:cNvPr id="7" name="Rechteck 6"/>
            <p:cNvSpPr/>
            <p:nvPr/>
          </p:nvSpPr>
          <p:spPr>
            <a:xfrm>
              <a:off x="1007604" y="1959595"/>
              <a:ext cx="190821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CH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utiger Bold" panose="020B0702020504020204" pitchFamily="34" charset="0"/>
                </a:rPr>
                <a:t>Früher</a:t>
              </a:r>
            </a:p>
            <a:p>
              <a:pPr algn="ctr"/>
              <a:r>
                <a:rPr lang="de-CH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utiger Bold" panose="020B0702020504020204" pitchFamily="34" charset="0"/>
                </a:rPr>
                <a:t>linear</a:t>
              </a:r>
              <a:endParaRPr lang="de-CH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rutiger Bold" panose="020B0702020504020204" pitchFamily="34" charset="0"/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1112600" y="2492896"/>
            <a:ext cx="7068732" cy="4248376"/>
            <a:chOff x="1112600" y="2492896"/>
            <a:chExt cx="7068732" cy="4248376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1117" y="2492896"/>
              <a:ext cx="5510215" cy="4248376"/>
            </a:xfrm>
            <a:prstGeom prst="rect">
              <a:avLst/>
            </a:prstGeom>
          </p:spPr>
        </p:pic>
        <p:sp>
          <p:nvSpPr>
            <p:cNvPr id="10" name="Rechteck 9"/>
            <p:cNvSpPr/>
            <p:nvPr/>
          </p:nvSpPr>
          <p:spPr>
            <a:xfrm>
              <a:off x="1112600" y="4465323"/>
              <a:ext cx="169218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CH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utiger Bold" panose="020B0702020504020204" pitchFamily="34" charset="0"/>
                </a:rPr>
                <a:t>Heute</a:t>
              </a:r>
            </a:p>
            <a:p>
              <a:pPr algn="ctr"/>
              <a:r>
                <a:rPr lang="de-CH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utiger Bold" panose="020B0702020504020204" pitchFamily="34" charset="0"/>
                </a:rPr>
                <a:t>zirkular</a:t>
              </a:r>
              <a:endParaRPr lang="de-CH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Frutiger Bold" panose="020B0702020504020204" pitchFamily="34" charset="0"/>
              </a:endParaRPr>
            </a:p>
          </p:txBody>
        </p:sp>
      </p:grp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30" t="34213" b="3908"/>
          <a:stretch/>
        </p:blipFill>
        <p:spPr>
          <a:xfrm>
            <a:off x="3315167" y="1844824"/>
            <a:ext cx="4569201" cy="46312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5" name="Bogen 14"/>
          <p:cNvSpPr/>
          <p:nvPr/>
        </p:nvSpPr>
        <p:spPr>
          <a:xfrm rot="16453137">
            <a:off x="4314896" y="2940717"/>
            <a:ext cx="3189197" cy="3273511"/>
          </a:xfrm>
          <a:prstGeom prst="arc">
            <a:avLst>
              <a:gd name="adj1" fmla="val 13021241"/>
              <a:gd name="adj2" fmla="val 2284278"/>
            </a:avLst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feld 15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76213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</a:t>
            </a:r>
            <a:r>
              <a:rPr lang="de-CH" sz="2400" dirty="0">
                <a:latin typeface="Source Sans Variable Black" pitchFamily="34" charset="0"/>
              </a:rPr>
              <a:t> </a:t>
            </a:r>
            <a:r>
              <a:rPr lang="de-CH" sz="2400" dirty="0" smtClean="0">
                <a:latin typeface="Source Sans Variable Black" pitchFamily="34" charset="0"/>
              </a:rPr>
              <a:t>– Ziele</a:t>
            </a:r>
            <a:endParaRPr lang="de-CH" sz="2400" dirty="0">
              <a:latin typeface="Source Sans Variable Black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619672" y="1268760"/>
            <a:ext cx="752432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Reparieren als Teil der Kreislaufwirtschaft</a:t>
            </a:r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CCE651D7-C75F-45CA-9ACF-9298340FD9F0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3823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5</a:t>
            </a:fld>
            <a:endParaRPr lang="de-CH" dirty="0"/>
          </a:p>
        </p:txBody>
      </p:sp>
      <p:sp>
        <p:nvSpPr>
          <p:cNvPr id="16" name="Textfeld 15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76213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</a:t>
            </a:r>
            <a:r>
              <a:rPr lang="de-CH" sz="2400" dirty="0">
                <a:latin typeface="Source Sans Variable Black" pitchFamily="34" charset="0"/>
              </a:rPr>
              <a:t> </a:t>
            </a:r>
            <a:r>
              <a:rPr lang="de-CH" sz="2400" dirty="0" smtClean="0">
                <a:latin typeface="Source Sans Variable Black" pitchFamily="34" charset="0"/>
              </a:rPr>
              <a:t>– Ziele</a:t>
            </a:r>
            <a:endParaRPr lang="de-CH" sz="2400" dirty="0">
              <a:latin typeface="Source Sans Variable Black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619672" y="1268760"/>
            <a:ext cx="752432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Rationale und mentale Ziele des Reparierens</a:t>
            </a:r>
            <a:endParaRPr lang="de-CH" sz="2000" dirty="0">
              <a:solidFill>
                <a:schemeClr val="tx1">
                  <a:lumMod val="85000"/>
                  <a:lumOff val="15000"/>
                </a:schemeClr>
              </a:solidFill>
              <a:latin typeface="Source Sans Variable Black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731948" y="1853545"/>
            <a:ext cx="725793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>
                <a:latin typeface="Source Sans Variable Semibold" pitchFamily="34" charset="0"/>
              </a:rPr>
              <a:t>Ressourcen schonen durch Verlängerung der Nutzungsdauer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>
                <a:latin typeface="Source Sans Variable Semibold" pitchFamily="34" charset="0"/>
              </a:rPr>
              <a:t>Ökonomischer Nutzen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 smtClean="0">
                <a:latin typeface="Source Sans Variable Semibold" pitchFamily="34" charset="0"/>
              </a:rPr>
              <a:t>Uralte ‘Reparaturkultur’ (wieder) fördern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de-CH" sz="2000" dirty="0" smtClean="0">
              <a:latin typeface="Source Sans Variable Semibold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 smtClean="0">
                <a:latin typeface="Source Sans Variable Semibold" pitchFamily="34" charset="0"/>
              </a:rPr>
              <a:t>Zeigen, dass ‘Reparieren glücklich macht’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 smtClean="0">
                <a:latin typeface="Source Sans Variable Semibold" pitchFamily="34" charset="0"/>
              </a:rPr>
              <a:t>Reparieren fördert analytisches Denken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 smtClean="0">
                <a:latin typeface="Source Sans Variable Semibold" pitchFamily="34" charset="0"/>
              </a:rPr>
              <a:t>Beziehung zu Gegenständen und Gleichgesinnten entstehen</a:t>
            </a:r>
          </a:p>
          <a:p>
            <a:pPr marL="2857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de-CH" sz="2000" dirty="0">
              <a:latin typeface="Source Sans Variable Semibold" pitchFamily="34" charset="0"/>
            </a:endParaRP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30" t="34213" b="3908"/>
          <a:stretch/>
        </p:blipFill>
        <p:spPr>
          <a:xfrm>
            <a:off x="7668344" y="397338"/>
            <a:ext cx="1321542" cy="133947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0178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6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1565666" y="1324314"/>
            <a:ext cx="720029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de-DE" sz="2000" b="1" dirty="0" smtClean="0">
                <a:latin typeface="Source Sans Variable Semibold" pitchFamily="34" charset="0"/>
              </a:rPr>
              <a:t>2009	Gründung des ersten </a:t>
            </a:r>
            <a:r>
              <a:rPr lang="de-DE" sz="2000" b="1" dirty="0" err="1" smtClean="0">
                <a:latin typeface="Source Sans Variable Semibold" pitchFamily="34" charset="0"/>
              </a:rPr>
              <a:t>Repair</a:t>
            </a:r>
            <a:r>
              <a:rPr lang="de-DE" sz="2000" b="1" dirty="0" smtClean="0">
                <a:latin typeface="Source Sans Variable Semibold" pitchFamily="34" charset="0"/>
              </a:rPr>
              <a:t>-Cafés in </a:t>
            </a:r>
            <a:r>
              <a:rPr lang="de-DE" sz="2000" b="1" dirty="0">
                <a:latin typeface="Source Sans Variable Semibold" pitchFamily="34" charset="0"/>
              </a:rPr>
              <a:t>den </a:t>
            </a:r>
            <a:r>
              <a:rPr lang="de-DE" sz="2000" b="1" dirty="0" smtClean="0">
                <a:latin typeface="Source Sans Variable Semibold" pitchFamily="34" charset="0"/>
              </a:rPr>
              <a:t>Niederlanden</a:t>
            </a:r>
          </a:p>
          <a:p>
            <a:endParaRPr lang="de-DE" sz="800" b="1" dirty="0" smtClean="0">
              <a:latin typeface="Source Sans Variable Semibold" pitchFamily="34" charset="0"/>
            </a:endParaRPr>
          </a:p>
          <a:p>
            <a:r>
              <a:rPr lang="de-DE" sz="2000" b="1" dirty="0" smtClean="0">
                <a:latin typeface="Source Sans Variable Semibold" pitchFamily="34" charset="0"/>
              </a:rPr>
              <a:t>2014	Erstes </a:t>
            </a:r>
            <a:r>
              <a:rPr lang="de-DE" sz="2000" b="1" dirty="0" err="1" smtClean="0">
                <a:latin typeface="Source Sans Variable Semibold" pitchFamily="34" charset="0"/>
              </a:rPr>
              <a:t>Repair</a:t>
            </a:r>
            <a:r>
              <a:rPr lang="de-DE" sz="2000" b="1" dirty="0" smtClean="0">
                <a:latin typeface="Source Sans Variable Semibold" pitchFamily="34" charset="0"/>
              </a:rPr>
              <a:t>-Café in </a:t>
            </a:r>
            <a:r>
              <a:rPr lang="de-DE" sz="2000" b="1" dirty="0">
                <a:latin typeface="Source Sans Variable Semibold" pitchFamily="34" charset="0"/>
              </a:rPr>
              <a:t>der Schweiz (</a:t>
            </a:r>
            <a:r>
              <a:rPr lang="de-DE" sz="2000" b="1" dirty="0" smtClean="0">
                <a:latin typeface="Source Sans Variable Semibold" pitchFamily="34" charset="0"/>
              </a:rPr>
              <a:t>Bern)</a:t>
            </a:r>
          </a:p>
          <a:p>
            <a:endParaRPr lang="de-DE" sz="1400" b="1" dirty="0" smtClean="0">
              <a:latin typeface="Source Sans Variable Semibold" pitchFamily="34" charset="0"/>
            </a:endParaRPr>
          </a:p>
          <a:p>
            <a:r>
              <a:rPr lang="de-DE" sz="2000" b="1" dirty="0" smtClean="0">
                <a:latin typeface="Source Sans Variable Semibold" pitchFamily="34" charset="0"/>
              </a:rPr>
              <a:t>2015	</a:t>
            </a:r>
            <a:r>
              <a:rPr lang="de-DE" sz="2000" b="1" dirty="0" err="1" smtClean="0">
                <a:latin typeface="Source Sans Variable Semibold" pitchFamily="34" charset="0"/>
              </a:rPr>
              <a:t>Neubad</a:t>
            </a:r>
            <a:r>
              <a:rPr lang="de-DE" sz="2000" b="1" dirty="0" smtClean="0">
                <a:latin typeface="Source Sans Variable Semibold" pitchFamily="34" charset="0"/>
              </a:rPr>
              <a:t> Luzern</a:t>
            </a:r>
          </a:p>
          <a:p>
            <a:r>
              <a:rPr lang="de-DE" sz="2000" b="1" dirty="0" smtClean="0">
                <a:latin typeface="Source Sans Variable Semibold" pitchFamily="34" charset="0"/>
              </a:rPr>
              <a:t>2018	</a:t>
            </a:r>
            <a:r>
              <a:rPr lang="de-DE" sz="2000" b="1" dirty="0" err="1" smtClean="0">
                <a:latin typeface="Source Sans Variable Semibold" pitchFamily="34" charset="0"/>
              </a:rPr>
              <a:t>Bourbaki</a:t>
            </a:r>
            <a:r>
              <a:rPr lang="de-DE" sz="2000" b="1" dirty="0" smtClean="0">
                <a:latin typeface="Source Sans Variable Semibold" pitchFamily="34" charset="0"/>
              </a:rPr>
              <a:t> Luzern</a:t>
            </a:r>
          </a:p>
          <a:p>
            <a:r>
              <a:rPr lang="de-DE" sz="2000" b="1" dirty="0" smtClean="0">
                <a:latin typeface="Source Sans Variable Semibold" pitchFamily="34" charset="0"/>
              </a:rPr>
              <a:t>2024	Kriens</a:t>
            </a:r>
          </a:p>
          <a:p>
            <a:r>
              <a:rPr lang="de-DE" sz="2000" b="1" dirty="0" smtClean="0">
                <a:latin typeface="Source Sans Variable Semibold" pitchFamily="34" charset="0"/>
              </a:rPr>
              <a:t>2025	Horw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76213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</a:t>
            </a:r>
            <a:r>
              <a:rPr lang="de-CH" sz="2400" dirty="0">
                <a:latin typeface="Source Sans Variable Black" pitchFamily="34" charset="0"/>
              </a:rPr>
              <a:t> </a:t>
            </a:r>
            <a:r>
              <a:rPr lang="de-CH" sz="2400" dirty="0" smtClean="0">
                <a:latin typeface="Source Sans Variable Black" pitchFamily="34" charset="0"/>
              </a:rPr>
              <a:t>- Entstehungsgeschichte</a:t>
            </a:r>
            <a:endParaRPr lang="de-CH" sz="2400" dirty="0">
              <a:latin typeface="Source Sans Variable Black" pitchFamily="34" charset="0"/>
            </a:endParaRPr>
          </a:p>
        </p:txBody>
      </p:sp>
      <p:sp>
        <p:nvSpPr>
          <p:cNvPr id="7" name="AutoShape 2" descr="internet pictogram von www.flaticon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grpSp>
        <p:nvGrpSpPr>
          <p:cNvPr id="21" name="Gruppieren 20"/>
          <p:cNvGrpSpPr/>
          <p:nvPr/>
        </p:nvGrpSpPr>
        <p:grpSpPr>
          <a:xfrm>
            <a:off x="2051720" y="2384884"/>
            <a:ext cx="6813555" cy="3983339"/>
            <a:chOff x="2051720" y="2384884"/>
            <a:chExt cx="6813555" cy="3983339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2051720" y="6057292"/>
              <a:ext cx="1476164" cy="288032"/>
              <a:chOff x="2087724" y="6002872"/>
              <a:chExt cx="1476164" cy="288032"/>
            </a:xfrm>
          </p:grpSpPr>
          <p:sp>
            <p:nvSpPr>
              <p:cNvPr id="2" name="Abgerundetes Rechteck 1">
                <a:hlinkClick r:id="rId2"/>
              </p:cNvPr>
              <p:cNvSpPr/>
              <p:nvPr/>
            </p:nvSpPr>
            <p:spPr>
              <a:xfrm>
                <a:off x="2087724" y="6002872"/>
                <a:ext cx="1476164" cy="288032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sz="10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ource Sans Variable Semibold" pitchFamily="34" charset="0"/>
                  </a:rPr>
                  <a:t>          </a:t>
                </a:r>
                <a:r>
                  <a:rPr lang="de-CH" sz="105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ource Sans Variable Semibold" pitchFamily="34" charset="0"/>
                  </a:rPr>
                  <a:t>Repair</a:t>
                </a:r>
                <a:r>
                  <a:rPr lang="de-CH" sz="10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ource Sans Variable Semibold" pitchFamily="34" charset="0"/>
                  </a:rPr>
                  <a:t>-Cafés CH</a:t>
                </a:r>
                <a:endParaRPr lang="de-CH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Variable Semibold" pitchFamily="34" charset="0"/>
                </a:endParaRPr>
              </a:p>
            </p:txBody>
          </p:sp>
          <p:pic>
            <p:nvPicPr>
              <p:cNvPr id="1028" name="Picture 4" descr="internet 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3728" y="6002872"/>
                <a:ext cx="288032" cy="2880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3" name="Gruppieren 12"/>
            <p:cNvGrpSpPr/>
            <p:nvPr/>
          </p:nvGrpSpPr>
          <p:grpSpPr>
            <a:xfrm>
              <a:off x="4644008" y="2415389"/>
              <a:ext cx="1945197" cy="1752016"/>
              <a:chOff x="4608003" y="2464498"/>
              <a:chExt cx="1945197" cy="1752016"/>
            </a:xfrm>
          </p:grpSpPr>
          <p:pic>
            <p:nvPicPr>
              <p:cNvPr id="11" name="Grafik 1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3469"/>
              <a:stretch/>
            </p:blipFill>
            <p:spPr>
              <a:xfrm>
                <a:off x="4608003" y="2464498"/>
                <a:ext cx="1945197" cy="1752016"/>
              </a:xfrm>
              <a:prstGeom prst="rect">
                <a:avLst/>
              </a:prstGeom>
            </p:spPr>
          </p:pic>
          <p:sp>
            <p:nvSpPr>
              <p:cNvPr id="12" name="Textfeld 11"/>
              <p:cNvSpPr txBox="1"/>
              <p:nvPr/>
            </p:nvSpPr>
            <p:spPr>
              <a:xfrm>
                <a:off x="4644008" y="3969060"/>
                <a:ext cx="6543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1000" dirty="0" err="1" smtClean="0">
                    <a:latin typeface="Source Sans 3 Light" panose="020B0303030403020204" pitchFamily="34" charset="0"/>
                  </a:rPr>
                  <a:t>Bourbaki</a:t>
                </a:r>
                <a:endParaRPr lang="de-CH" sz="1000" dirty="0">
                  <a:latin typeface="Source Sans 3 Light" panose="020B0303030403020204" pitchFamily="34" charset="0"/>
                </a:endParaRPr>
              </a:p>
            </p:txBody>
          </p:sp>
        </p:grpSp>
        <p:grpSp>
          <p:nvGrpSpPr>
            <p:cNvPr id="17" name="Gruppieren 16"/>
            <p:cNvGrpSpPr/>
            <p:nvPr/>
          </p:nvGrpSpPr>
          <p:grpSpPr>
            <a:xfrm>
              <a:off x="6984268" y="2384884"/>
              <a:ext cx="1873823" cy="1787095"/>
              <a:chOff x="7115760" y="2168860"/>
              <a:chExt cx="1873823" cy="1787095"/>
            </a:xfrm>
          </p:grpSpPr>
          <p:pic>
            <p:nvPicPr>
              <p:cNvPr id="8" name="Grafik 7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58" r="7501"/>
              <a:stretch/>
            </p:blipFill>
            <p:spPr>
              <a:xfrm>
                <a:off x="7115760" y="2168860"/>
                <a:ext cx="1873823" cy="1787095"/>
              </a:xfrm>
              <a:prstGeom prst="rect">
                <a:avLst/>
              </a:prstGeom>
            </p:spPr>
          </p:pic>
          <p:sp>
            <p:nvSpPr>
              <p:cNvPr id="14" name="Textfeld 13"/>
              <p:cNvSpPr txBox="1"/>
              <p:nvPr/>
            </p:nvSpPr>
            <p:spPr>
              <a:xfrm>
                <a:off x="7115760" y="3697344"/>
                <a:ext cx="59824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1000" dirty="0" err="1" smtClean="0">
                    <a:solidFill>
                      <a:schemeClr val="bg1"/>
                    </a:solidFill>
                    <a:latin typeface="Source Sans 3 Light" panose="020B0303030403020204" pitchFamily="34" charset="0"/>
                  </a:rPr>
                  <a:t>Neubad</a:t>
                </a:r>
                <a:endParaRPr lang="de-CH" sz="1000" dirty="0">
                  <a:solidFill>
                    <a:schemeClr val="bg1"/>
                  </a:solidFill>
                  <a:latin typeface="Source Sans 3 Light" panose="020B0303030403020204" pitchFamily="34" charset="0"/>
                </a:endParaRPr>
              </a:p>
            </p:txBody>
          </p:sp>
        </p:grpSp>
        <p:grpSp>
          <p:nvGrpSpPr>
            <p:cNvPr id="19" name="Gruppieren 18"/>
            <p:cNvGrpSpPr/>
            <p:nvPr/>
          </p:nvGrpSpPr>
          <p:grpSpPr>
            <a:xfrm>
              <a:off x="3671900" y="4424007"/>
              <a:ext cx="2252989" cy="1908212"/>
              <a:chOff x="3671900" y="4473116"/>
              <a:chExt cx="2252989" cy="1908212"/>
            </a:xfrm>
          </p:grpSpPr>
          <p:pic>
            <p:nvPicPr>
              <p:cNvPr id="3" name="Grafik 2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459" b="9454"/>
              <a:stretch/>
            </p:blipFill>
            <p:spPr>
              <a:xfrm>
                <a:off x="3671900" y="4473116"/>
                <a:ext cx="2252989" cy="1907294"/>
              </a:xfrm>
              <a:prstGeom prst="rect">
                <a:avLst/>
              </a:prstGeom>
            </p:spPr>
          </p:pic>
          <p:sp>
            <p:nvSpPr>
              <p:cNvPr id="15" name="Textfeld 14"/>
              <p:cNvSpPr txBox="1"/>
              <p:nvPr/>
            </p:nvSpPr>
            <p:spPr>
              <a:xfrm>
                <a:off x="3680176" y="6135107"/>
                <a:ext cx="4635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1000" dirty="0" smtClean="0">
                    <a:solidFill>
                      <a:schemeClr val="bg1"/>
                    </a:solidFill>
                    <a:latin typeface="Source Sans 3 Light" panose="020B0303030403020204" pitchFamily="34" charset="0"/>
                  </a:rPr>
                  <a:t>Horw</a:t>
                </a:r>
                <a:endParaRPr lang="de-CH" sz="1000" dirty="0">
                  <a:solidFill>
                    <a:schemeClr val="bg1"/>
                  </a:solidFill>
                  <a:latin typeface="Source Sans 3 Light" panose="020B0303030403020204" pitchFamily="34" charset="0"/>
                </a:endParaRPr>
              </a:p>
            </p:txBody>
          </p:sp>
        </p:grpSp>
        <p:grpSp>
          <p:nvGrpSpPr>
            <p:cNvPr id="18" name="Gruppieren 17"/>
            <p:cNvGrpSpPr/>
            <p:nvPr/>
          </p:nvGrpSpPr>
          <p:grpSpPr>
            <a:xfrm>
              <a:off x="6408204" y="4378775"/>
              <a:ext cx="2457071" cy="1989448"/>
              <a:chOff x="6408204" y="4319872"/>
              <a:chExt cx="2457071" cy="1989448"/>
            </a:xfrm>
          </p:grpSpPr>
          <p:pic>
            <p:nvPicPr>
              <p:cNvPr id="5" name="Grafik 4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93" t="16587" r="23086" b="8091"/>
              <a:stretch/>
            </p:blipFill>
            <p:spPr>
              <a:xfrm>
                <a:off x="6408204" y="4319872"/>
                <a:ext cx="2457071" cy="1971032"/>
              </a:xfrm>
              <a:prstGeom prst="rect">
                <a:avLst/>
              </a:prstGeom>
            </p:spPr>
          </p:pic>
          <p:sp>
            <p:nvSpPr>
              <p:cNvPr id="16" name="Textfeld 15"/>
              <p:cNvSpPr txBox="1"/>
              <p:nvPr/>
            </p:nvSpPr>
            <p:spPr>
              <a:xfrm>
                <a:off x="6412634" y="6063099"/>
                <a:ext cx="50847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1000" dirty="0" smtClean="0">
                    <a:solidFill>
                      <a:schemeClr val="bg1"/>
                    </a:solidFill>
                    <a:latin typeface="Source Sans 3 Light" panose="020B0303030403020204" pitchFamily="34" charset="0"/>
                  </a:rPr>
                  <a:t>Kriens</a:t>
                </a:r>
                <a:endParaRPr lang="de-CH" sz="1000" dirty="0">
                  <a:solidFill>
                    <a:schemeClr val="bg1"/>
                  </a:solidFill>
                  <a:latin typeface="Source Sans 3 Light" panose="020B0303030403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604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51D7-C75F-45CA-9ACF-9298340FD9F0}" type="slidenum">
              <a:rPr lang="de-CH" smtClean="0"/>
              <a:t>7</a:t>
            </a:fld>
            <a:endParaRPr lang="de-CH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1331640" y="1160748"/>
            <a:ext cx="7704855" cy="4386360"/>
            <a:chOff x="1187625" y="1146102"/>
            <a:chExt cx="7956376" cy="4515146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5" y="1146102"/>
              <a:ext cx="7956376" cy="4515146"/>
            </a:xfrm>
            <a:prstGeom prst="rect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11" name="Textfeld 10"/>
            <p:cNvSpPr txBox="1"/>
            <p:nvPr/>
          </p:nvSpPr>
          <p:spPr>
            <a:xfrm>
              <a:off x="1299163" y="1274888"/>
              <a:ext cx="2984534" cy="66530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de-CH" dirty="0" smtClean="0">
                  <a:solidFill>
                    <a:schemeClr val="bg1"/>
                  </a:solidFill>
                </a:rPr>
                <a:t>&gt; 4400 </a:t>
              </a:r>
              <a:r>
                <a:rPr lang="de-CH" dirty="0" err="1" smtClean="0">
                  <a:solidFill>
                    <a:schemeClr val="bg1"/>
                  </a:solidFill>
                </a:rPr>
                <a:t>Repair</a:t>
              </a:r>
              <a:r>
                <a:rPr lang="de-CH" dirty="0" smtClean="0">
                  <a:solidFill>
                    <a:schemeClr val="bg1"/>
                  </a:solidFill>
                </a:rPr>
                <a:t>-Cafés weltweit</a:t>
              </a:r>
              <a:endParaRPr lang="de-CH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/>
            <a:r>
              <a:rPr lang="de-CH" sz="2400" b="1" dirty="0" err="1" smtClean="0">
                <a:latin typeface="Source Sans Variable Black" pitchFamily="34" charset="0"/>
              </a:rPr>
              <a:t>Repair</a:t>
            </a:r>
            <a:r>
              <a:rPr lang="de-CH" sz="2400" b="1" dirty="0" smtClean="0">
                <a:latin typeface="Source Sans Variable Black" pitchFamily="34" charset="0"/>
              </a:rPr>
              <a:t>-Cafés - Verbreitung </a:t>
            </a:r>
            <a:endParaRPr lang="de-CH" sz="2400" b="1" dirty="0">
              <a:latin typeface="Source Sans Variable Black" pitchFamily="34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1516685" y="1736813"/>
            <a:ext cx="6187663" cy="4120740"/>
            <a:chOff x="1547664" y="1160748"/>
            <a:chExt cx="7028656" cy="463776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160748"/>
              <a:ext cx="7028656" cy="4637761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Textfeld 6"/>
            <p:cNvSpPr txBox="1"/>
            <p:nvPr/>
          </p:nvSpPr>
          <p:spPr>
            <a:xfrm>
              <a:off x="1816660" y="1259468"/>
              <a:ext cx="3160683" cy="41567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de-CH" dirty="0" smtClean="0">
                  <a:solidFill>
                    <a:schemeClr val="bg1"/>
                  </a:solidFill>
                </a:rPr>
                <a:t>&gt; 230 </a:t>
              </a:r>
              <a:r>
                <a:rPr lang="de-CH" dirty="0" err="1" smtClean="0">
                  <a:solidFill>
                    <a:schemeClr val="bg1"/>
                  </a:solidFill>
                </a:rPr>
                <a:t>Repair</a:t>
              </a:r>
              <a:r>
                <a:rPr lang="de-CH" dirty="0" smtClean="0">
                  <a:solidFill>
                    <a:schemeClr val="bg1"/>
                  </a:solidFill>
                </a:rPr>
                <a:t>-Cafés Schweiz</a:t>
              </a:r>
              <a:endParaRPr lang="de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2375756" y="2312876"/>
            <a:ext cx="3960440" cy="3694020"/>
            <a:chOff x="3982590" y="2734656"/>
            <a:chExt cx="3483303" cy="324898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2590" y="2734656"/>
              <a:ext cx="3483303" cy="3248980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</p:pic>
        <p:sp>
          <p:nvSpPr>
            <p:cNvPr id="9" name="Textfeld 8"/>
            <p:cNvSpPr txBox="1"/>
            <p:nvPr/>
          </p:nvSpPr>
          <p:spPr>
            <a:xfrm>
              <a:off x="4090285" y="2817750"/>
              <a:ext cx="1633956" cy="324836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de-CH" dirty="0" smtClean="0">
                  <a:solidFill>
                    <a:schemeClr val="bg1"/>
                  </a:solidFill>
                </a:rPr>
                <a:t>5 Luzerner </a:t>
              </a:r>
              <a:r>
                <a:rPr lang="de-CH" dirty="0" err="1" smtClean="0">
                  <a:solidFill>
                    <a:schemeClr val="bg1"/>
                  </a:solidFill>
                </a:rPr>
                <a:t>Agglo</a:t>
              </a:r>
              <a:r>
                <a:rPr lang="de-CH" dirty="0" smtClean="0">
                  <a:solidFill>
                    <a:schemeClr val="bg1"/>
                  </a:solidFill>
                </a:rPr>
                <a:t> </a:t>
              </a:r>
              <a:endParaRPr lang="de-CH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256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feld 30"/>
          <p:cNvSpPr txBox="1"/>
          <p:nvPr/>
        </p:nvSpPr>
        <p:spPr>
          <a:xfrm>
            <a:off x="1599754" y="1196752"/>
            <a:ext cx="754424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Variable Black" pitchFamily="34" charset="0"/>
              </a:rPr>
              <a:t>‘Alles was tragbar ist – rund ums Haus’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1727684" y="1640806"/>
            <a:ext cx="7369297" cy="4610740"/>
            <a:chOff x="1727684" y="1640806"/>
            <a:chExt cx="7369297" cy="4610740"/>
          </a:xfrm>
        </p:grpSpPr>
        <p:sp>
          <p:nvSpPr>
            <p:cNvPr id="15" name="Textfeld 14"/>
            <p:cNvSpPr txBox="1"/>
            <p:nvPr/>
          </p:nvSpPr>
          <p:spPr>
            <a:xfrm>
              <a:off x="1727684" y="1853545"/>
              <a:ext cx="4594717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1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de-CH" dirty="0" smtClean="0">
                  <a:latin typeface="Source Sans Variable Semibold" pitchFamily="34" charset="0"/>
                </a:rPr>
                <a:t>Elektrokleingeräte</a:t>
              </a:r>
            </a:p>
            <a:p>
              <a:pPr marL="285750" lvl="1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de-CH" dirty="0" smtClean="0">
                  <a:latin typeface="Source Sans Variable Semibold" pitchFamily="34" charset="0"/>
                </a:rPr>
                <a:t>Unterhaltungselektronik</a:t>
              </a:r>
              <a:endParaRPr lang="de-CH" dirty="0">
                <a:latin typeface="Source Sans Variable Semibold" pitchFamily="34" charset="0"/>
              </a:endParaRPr>
            </a:p>
            <a:p>
              <a:pPr marL="285750" lvl="1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de-CH" dirty="0" smtClean="0">
                  <a:latin typeface="Source Sans Variable Semibold" pitchFamily="34" charset="0"/>
                </a:rPr>
                <a:t>Mechanische Teile</a:t>
              </a:r>
              <a:endParaRPr lang="de-CH" sz="600" dirty="0" smtClean="0">
                <a:latin typeface="Source Sans Variable Semibold" pitchFamily="34" charset="0"/>
              </a:endParaRPr>
            </a:p>
            <a:p>
              <a:pPr marL="285750" lvl="1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de-CH" dirty="0" smtClean="0">
                  <a:latin typeface="Source Sans Variable Semibold" pitchFamily="34" charset="0"/>
                </a:rPr>
                <a:t>Textilien</a:t>
              </a:r>
              <a:endParaRPr lang="de-CH" sz="600" dirty="0">
                <a:latin typeface="Source Sans Variable Semibold" pitchFamily="34" charset="0"/>
              </a:endParaRPr>
            </a:p>
            <a:p>
              <a:pPr marL="285750" lvl="1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de-CH" dirty="0" smtClean="0">
                  <a:latin typeface="Source Sans Variable Semibold" pitchFamily="34" charset="0"/>
                </a:rPr>
                <a:t>Velos </a:t>
              </a:r>
              <a:r>
                <a:rPr lang="de-CH" dirty="0">
                  <a:latin typeface="Source Sans Variable Semibold" pitchFamily="34" charset="0"/>
                </a:rPr>
                <a:t>(kleinere Dinge</a:t>
              </a:r>
              <a:r>
                <a:rPr lang="de-CH" dirty="0" smtClean="0">
                  <a:latin typeface="Source Sans Variable Semibold" pitchFamily="34" charset="0"/>
                </a:rPr>
                <a:t>)</a:t>
              </a:r>
              <a:endParaRPr lang="de-CH" dirty="0">
                <a:latin typeface="Source Sans Variable Semibold" pitchFamily="34" charset="0"/>
              </a:endParaRPr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275856" y="1640806"/>
              <a:ext cx="5821125" cy="4610740"/>
              <a:chOff x="3743908" y="1314586"/>
              <a:chExt cx="5821125" cy="4610740"/>
            </a:xfrm>
          </p:grpSpPr>
          <p:pic>
            <p:nvPicPr>
              <p:cNvPr id="16" name="Picture 2" descr="C:\Users\uscho\Documents\Uli\Repair_Café\Reparierer_Team\Werkzeug\Espressomaschine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41703" y="1575160"/>
                <a:ext cx="1351359" cy="10587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3" descr="C:\Users\uscho\Documents\Uli\Repair_Café\Reparierer_Team\Werkzeug\TV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06651" y="4517093"/>
                <a:ext cx="838857" cy="6647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4" descr="C:\Users\uscho\Documents\Uli\Repair_Café\Reparierer_Team\Werkzeug\Stereoanlage_verstärker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6475" y="1314586"/>
                <a:ext cx="950665" cy="5211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5" descr="C:\Users\uscho\Documents\Uli\Repair_Café\Reparierer_Team\Werkzeug\bügeleisen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17509" y="2104531"/>
                <a:ext cx="910975" cy="6518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6" descr="C:\Users\uscho\Documents\Uli\Repair_Café\Reparierer_Team\Werkzeug\kaffeemühle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1169" y="4768564"/>
                <a:ext cx="825475" cy="6817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8" descr="C:\Users\uscho\Documents\Uli\Repair_Café\Reparierer_Team\Werkzeug\toaster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475" y="2881339"/>
                <a:ext cx="901304" cy="7311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9" descr="C:\Users\uscho\Documents\Uli\Repair_Café\Reparierer_Team\Werkzeug\staubsauger.png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7127" y="2686028"/>
                <a:ext cx="1877906" cy="18529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10" descr="C:\Users\uscho\Documents\Uli\Repair_Café\Reparierer_Team\Werkzeug\mixer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89676" y="5110035"/>
                <a:ext cx="965684" cy="815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11" descr="C:\Users\uscho\Documents\Uli\Repair_Café\Reparierer_Team\Werkzeug\lampe.png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98358" y="3467443"/>
                <a:ext cx="1071563" cy="10715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12" descr="C:\Users\uscho\Documents\Uli\Repair_Café\Reparierer_Team\Werkzeug\föhn.png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99857" y="4875276"/>
                <a:ext cx="781191" cy="8848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13"/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31" t="3999" r="4666" b="22835"/>
              <a:stretch/>
            </p:blipFill>
            <p:spPr bwMode="auto">
              <a:xfrm>
                <a:off x="5285163" y="3706558"/>
                <a:ext cx="1146692" cy="927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7" name="Picture 15" descr="Kinderspielzeug Buben auf der Schaukel | Vintage Möbel kaufen auf KURATO.CH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17" t="17202" r="14482" b="18732"/>
              <a:stretch/>
            </p:blipFill>
            <p:spPr bwMode="auto">
              <a:xfrm>
                <a:off x="3743908" y="4292101"/>
                <a:ext cx="1108588" cy="9223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16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1976" y="3788285"/>
                <a:ext cx="508905" cy="1007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17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9406" y="4768564"/>
                <a:ext cx="661045" cy="991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0" name="Textfeld 29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 defTabSz="8572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 - Reparaturen</a:t>
            </a:r>
            <a:endParaRPr lang="de-CH" sz="2400" dirty="0">
              <a:latin typeface="Source Sans Variable Black" pitchFamily="34" charset="0"/>
            </a:endParaRPr>
          </a:p>
        </p:txBody>
      </p:sp>
      <p:sp>
        <p:nvSpPr>
          <p:cNvPr id="32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CCE651D7-C75F-45CA-9ACF-9298340FD9F0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096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/>
        </p:nvSpPr>
        <p:spPr>
          <a:xfrm>
            <a:off x="1187624" y="519065"/>
            <a:ext cx="7956376" cy="461665"/>
          </a:xfrm>
          <a:prstGeom prst="rect">
            <a:avLst/>
          </a:prstGeom>
          <a:solidFill>
            <a:srgbClr val="FFD5EA"/>
          </a:solidFill>
        </p:spPr>
        <p:txBody>
          <a:bodyPr wrap="square" rtlCol="0">
            <a:spAutoFit/>
          </a:bodyPr>
          <a:lstStyle/>
          <a:p>
            <a:pPr indent="180975"/>
            <a:r>
              <a:rPr lang="de-CH" sz="2400" dirty="0" err="1" smtClean="0">
                <a:latin typeface="Source Sans Variable Black" pitchFamily="34" charset="0"/>
              </a:rPr>
              <a:t>Repair</a:t>
            </a:r>
            <a:r>
              <a:rPr lang="de-CH" sz="2400" dirty="0" smtClean="0">
                <a:latin typeface="Source Sans Variable Black" pitchFamily="34" charset="0"/>
              </a:rPr>
              <a:t>-Café – Erfolgsbilanz (typ.)</a:t>
            </a:r>
            <a:endParaRPr lang="de-CH" sz="2400" dirty="0">
              <a:latin typeface="Source Sans Variable Black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241199" y="6057292"/>
            <a:ext cx="561724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dirty="0">
                <a:latin typeface="Source Sans 3 Medium" panose="020B0303030403020204" pitchFamily="34" charset="0"/>
              </a:rPr>
              <a:t>Gesamtzahl reparierter Teile nach Kategorie eines </a:t>
            </a:r>
            <a:r>
              <a:rPr lang="de-CH" sz="1050" dirty="0" smtClean="0">
                <a:latin typeface="Source Sans 3 Medium" panose="020B0303030403020204" pitchFamily="34" charset="0"/>
              </a:rPr>
              <a:t>typ. </a:t>
            </a:r>
            <a:r>
              <a:rPr lang="de-CH" sz="1050" dirty="0" err="1" smtClean="0">
                <a:latin typeface="Source Sans 3 Medium" panose="020B0303030403020204" pitchFamily="34" charset="0"/>
              </a:rPr>
              <a:t>Repair</a:t>
            </a:r>
            <a:r>
              <a:rPr lang="de-CH" sz="1050" dirty="0" smtClean="0">
                <a:latin typeface="Source Sans 3 Medium" panose="020B0303030403020204" pitchFamily="34" charset="0"/>
              </a:rPr>
              <a:t>-Cafés </a:t>
            </a:r>
            <a:r>
              <a:rPr lang="de-CH" sz="1050" dirty="0">
                <a:latin typeface="Source Sans 3 Medium" panose="020B0303030403020204" pitchFamily="34" charset="0"/>
              </a:rPr>
              <a:t>in einem Jahr</a:t>
            </a:r>
          </a:p>
          <a:p>
            <a:r>
              <a:rPr lang="de-CH" sz="1050" dirty="0" smtClean="0">
                <a:latin typeface="Source Sans 3 Medium" panose="020B0303030403020204" pitchFamily="34" charset="0"/>
              </a:rPr>
              <a:t>Quelle</a:t>
            </a:r>
            <a:r>
              <a:rPr lang="de-CH" sz="1050" dirty="0">
                <a:latin typeface="Source Sans 3 Medium" panose="020B0303030403020204" pitchFamily="34" charset="0"/>
              </a:rPr>
              <a:t>: </a:t>
            </a:r>
            <a:r>
              <a:rPr lang="de-CH" sz="1050" dirty="0" smtClean="0">
                <a:latin typeface="Source Sans 3 Medium" panose="020B0303030403020204" pitchFamily="34" charset="0"/>
              </a:rPr>
              <a:t>Netzwerk </a:t>
            </a:r>
            <a:r>
              <a:rPr lang="de-CH" sz="1050" dirty="0">
                <a:latin typeface="Source Sans 3 Medium" panose="020B0303030403020204" pitchFamily="34" charset="0"/>
              </a:rPr>
              <a:t>Reparatur-Initiativen (D) (</a:t>
            </a:r>
            <a:r>
              <a:rPr lang="de-CH" sz="1050" dirty="0">
                <a:latin typeface="Source Sans 3 Medium" panose="020B0303030403020204" pitchFamily="34" charset="0"/>
                <a:hlinkClick r:id="rId2"/>
              </a:rPr>
              <a:t>https://www.reparatur-initiativen.de/seite/statistik</a:t>
            </a:r>
            <a:r>
              <a:rPr lang="de-CH" sz="1050" dirty="0" smtClean="0">
                <a:latin typeface="Source Sans 3 Medium" panose="020B0303030403020204" pitchFamily="34" charset="0"/>
              </a:rPr>
              <a:t>)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1263631" y="1167191"/>
            <a:ext cx="5901586" cy="4818094"/>
            <a:chOff x="1263631" y="1167191"/>
            <a:chExt cx="5901586" cy="4818094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1167191"/>
              <a:ext cx="5041489" cy="4818094"/>
            </a:xfrm>
            <a:prstGeom prst="rect">
              <a:avLst/>
            </a:prstGeom>
          </p:spPr>
        </p:pic>
        <p:sp>
          <p:nvSpPr>
            <p:cNvPr id="2" name="Textfeld 1"/>
            <p:cNvSpPr txBox="1"/>
            <p:nvPr/>
          </p:nvSpPr>
          <p:spPr>
            <a:xfrm>
              <a:off x="1263631" y="1520790"/>
              <a:ext cx="2041008" cy="440120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Computer</a:t>
              </a:r>
            </a:p>
            <a:p>
              <a:pPr algn="r"/>
              <a:endParaRPr lang="de-CH" sz="1400" dirty="0">
                <a:latin typeface="Source Sans Variable ExtraLight" pitchFamily="34" charset="0"/>
              </a:endParaRPr>
            </a:p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Elektro sonstiges</a:t>
              </a:r>
            </a:p>
            <a:p>
              <a:pPr algn="r"/>
              <a:endParaRPr lang="de-CH" sz="1600" dirty="0">
                <a:latin typeface="Source Sans Variable ExtraLight" pitchFamily="34" charset="0"/>
              </a:endParaRPr>
            </a:p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Velo</a:t>
              </a:r>
            </a:p>
            <a:p>
              <a:pPr algn="r"/>
              <a:endParaRPr lang="de-CH" dirty="0">
                <a:latin typeface="Source Sans Variable ExtraLight" pitchFamily="34" charset="0"/>
              </a:endParaRPr>
            </a:p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Handy/Tablet</a:t>
              </a:r>
            </a:p>
            <a:p>
              <a:pPr algn="r"/>
              <a:endParaRPr lang="de-CH" sz="1600" dirty="0">
                <a:latin typeface="Source Sans Variable ExtraLight" pitchFamily="34" charset="0"/>
              </a:endParaRPr>
            </a:p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Haushaltsgeräte</a:t>
              </a:r>
            </a:p>
            <a:p>
              <a:pPr algn="r"/>
              <a:endParaRPr lang="de-CH" sz="1400" dirty="0">
                <a:latin typeface="Source Sans Variable ExtraLight" pitchFamily="34" charset="0"/>
              </a:endParaRPr>
            </a:p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Leder</a:t>
              </a:r>
            </a:p>
            <a:p>
              <a:pPr algn="r"/>
              <a:endParaRPr lang="de-CH" sz="1400" dirty="0">
                <a:latin typeface="Source Sans Variable ExtraLight" pitchFamily="34" charset="0"/>
              </a:endParaRPr>
            </a:p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Metallbearbeitung</a:t>
              </a:r>
            </a:p>
            <a:p>
              <a:pPr algn="r"/>
              <a:endParaRPr lang="de-CH" dirty="0">
                <a:latin typeface="Source Sans Variable ExtraLight" pitchFamily="34" charset="0"/>
              </a:endParaRPr>
            </a:p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Holzbearbeitung/Möbel</a:t>
              </a:r>
            </a:p>
            <a:p>
              <a:pPr algn="r"/>
              <a:endParaRPr lang="de-CH" sz="1400" dirty="0">
                <a:latin typeface="Source Sans Variable ExtraLight" pitchFamily="34" charset="0"/>
              </a:endParaRPr>
            </a:p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Textilien</a:t>
              </a:r>
            </a:p>
            <a:p>
              <a:pPr algn="r"/>
              <a:endParaRPr lang="de-CH" sz="1600" dirty="0">
                <a:latin typeface="Source Sans Variable ExtraLight" pitchFamily="34" charset="0"/>
              </a:endParaRPr>
            </a:p>
            <a:p>
              <a:pPr algn="r"/>
              <a:r>
                <a:rPr lang="de-CH" sz="1400" dirty="0" smtClean="0">
                  <a:latin typeface="Source Sans Variable ExtraLight" pitchFamily="34" charset="0"/>
                </a:rPr>
                <a:t>Unterhaltungselektronik</a:t>
              </a: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6917515" y="1674244"/>
            <a:ext cx="2261711" cy="2690860"/>
            <a:chOff x="6917513" y="1352296"/>
            <a:chExt cx="2261711" cy="269086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7513" y="1787591"/>
              <a:ext cx="2261711" cy="2255565"/>
            </a:xfrm>
            <a:prstGeom prst="rect">
              <a:avLst/>
            </a:prstGeom>
          </p:spPr>
        </p:pic>
        <p:sp>
          <p:nvSpPr>
            <p:cNvPr id="3" name="Rechteck 2"/>
            <p:cNvSpPr/>
            <p:nvPr/>
          </p:nvSpPr>
          <p:spPr>
            <a:xfrm>
              <a:off x="7164288" y="1352296"/>
              <a:ext cx="1871700" cy="776399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400" dirty="0" smtClean="0">
                  <a:solidFill>
                    <a:srgbClr val="06AE16"/>
                  </a:solidFill>
                  <a:latin typeface="Frutiger Bold" panose="020B0702020504020204" pitchFamily="34" charset="0"/>
                </a:rPr>
                <a:t>Repariert (in ca. 1h)</a:t>
              </a:r>
            </a:p>
            <a:p>
              <a:pPr algn="ctr"/>
              <a:r>
                <a:rPr lang="de-CH" sz="1400" dirty="0" smtClean="0">
                  <a:solidFill>
                    <a:srgbClr val="FFC000"/>
                  </a:solidFill>
                  <a:latin typeface="Frutiger Bold" panose="020B0702020504020204" pitchFamily="34" charset="0"/>
                </a:rPr>
                <a:t>Reparierbar</a:t>
              </a:r>
            </a:p>
            <a:p>
              <a:pPr algn="ctr"/>
              <a:r>
                <a:rPr lang="de-CH" sz="1400" dirty="0" smtClean="0">
                  <a:solidFill>
                    <a:srgbClr val="FF0000"/>
                  </a:solidFill>
                  <a:latin typeface="Frutiger Bold" panose="020B0702020504020204" pitchFamily="34" charset="0"/>
                </a:rPr>
                <a:t>Nicht repariert</a:t>
              </a: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7756462" y="2142331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61%</a:t>
              </a:r>
              <a:endParaRPr lang="de-CH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8268070" y="3076347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17%</a:t>
              </a:r>
              <a:endParaRPr lang="de-CH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7662416" y="3283932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22%</a:t>
              </a:r>
              <a:endParaRPr lang="de-CH" dirty="0"/>
            </a:p>
          </p:txBody>
        </p:sp>
      </p:grp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472" y="204321"/>
            <a:ext cx="1255000" cy="125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CCE651D7-C75F-45CA-9ACF-9298340FD9F0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5936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784</Words>
  <Application>Microsoft Office PowerPoint</Application>
  <PresentationFormat>Bildschirmpräsentation (4:3)</PresentationFormat>
  <Paragraphs>247</Paragraphs>
  <Slides>22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Larissa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Ulrich Scholbe</dc:creator>
  <cp:lastModifiedBy>Ulrich Scholbe</cp:lastModifiedBy>
  <cp:revision>464</cp:revision>
  <cp:lastPrinted>2024-02-07T07:35:48Z</cp:lastPrinted>
  <dcterms:created xsi:type="dcterms:W3CDTF">2021-11-15T17:13:39Z</dcterms:created>
  <dcterms:modified xsi:type="dcterms:W3CDTF">2025-02-13T08:25:37Z</dcterms:modified>
</cp:coreProperties>
</file>